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726" r:id="rId3"/>
  </p:sldMasterIdLst>
  <p:notesMasterIdLst>
    <p:notesMasterId r:id="rId22"/>
  </p:notesMasterIdLst>
  <p:handoutMasterIdLst>
    <p:handoutMasterId r:id="rId23"/>
  </p:handoutMasterIdLst>
  <p:sldIdLst>
    <p:sldId id="256" r:id="rId4"/>
    <p:sldId id="312" r:id="rId5"/>
    <p:sldId id="313" r:id="rId6"/>
    <p:sldId id="319" r:id="rId7"/>
    <p:sldId id="328" r:id="rId8"/>
    <p:sldId id="318" r:id="rId9"/>
    <p:sldId id="302" r:id="rId10"/>
    <p:sldId id="281" r:id="rId11"/>
    <p:sldId id="334" r:id="rId12"/>
    <p:sldId id="330" r:id="rId13"/>
    <p:sldId id="268" r:id="rId14"/>
    <p:sldId id="331" r:id="rId15"/>
    <p:sldId id="267" r:id="rId16"/>
    <p:sldId id="332" r:id="rId17"/>
    <p:sldId id="333" r:id="rId18"/>
    <p:sldId id="307" r:id="rId19"/>
    <p:sldId id="326" r:id="rId20"/>
    <p:sldId id="280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19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5" autoAdjust="0"/>
    <p:restoredTop sz="94660"/>
  </p:normalViewPr>
  <p:slideViewPr>
    <p:cSldViewPr snapToGrid="0">
      <p:cViewPr>
        <p:scale>
          <a:sx n="60" d="100"/>
          <a:sy n="60" d="100"/>
        </p:scale>
        <p:origin x="282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42018084340196E-2"/>
          <c:y val="0.10169891458235"/>
          <c:w val="0.89693526446347105"/>
          <c:h val="0.65478999528079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238-48D5-93E6-B55AFCD13EA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238-48D5-93E6-B55AFCD13EA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238-48D5-93E6-B55AFCD13EA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238-48D5-93E6-B55AFCD13EA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238-48D5-93E6-B55AFCD13EA0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6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38-48D5-93E6-B55AFCD13EA0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6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38-48D5-93E6-B55AFCD13EA0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6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38-48D5-93E6-B55AFCD13EA0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6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238-48D5-93E6-B55AFCD13EA0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600" b="0" strike="noStrike" spc="-1">
                      <a:solidFill>
                        <a:srgbClr val="000000"/>
                      </a:solidFill>
                      <a:latin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38-48D5-93E6-B55AFCD13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strike="noStrike" spc="-1">
                    <a:solidFill>
                      <a:srgbClr val="000000"/>
                    </a:solidFill>
                    <a:latin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I класс опасности</c:v>
                </c:pt>
                <c:pt idx="1">
                  <c:v>II класс опасности</c:v>
                </c:pt>
                <c:pt idx="2">
                  <c:v>III класс опасности</c:v>
                </c:pt>
                <c:pt idx="3">
                  <c:v>IV класс опасности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456</c:v>
                </c:pt>
                <c:pt idx="3">
                  <c:v>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238-48D5-93E6-B55AFCD13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07264"/>
        <c:axId val="47708800"/>
      </c:barChart>
      <c:catAx>
        <c:axId val="477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3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47708800"/>
        <c:crosses val="autoZero"/>
        <c:auto val="1"/>
        <c:lblAlgn val="ctr"/>
        <c:lblOffset val="100"/>
        <c:noMultiLvlLbl val="1"/>
      </c:catAx>
      <c:valAx>
        <c:axId val="47708800"/>
        <c:scaling>
          <c:logBase val="10"/>
          <c:orientation val="minMax"/>
        </c:scaling>
        <c:delete val="0"/>
        <c:axPos val="l"/>
        <c:majorGridlines>
          <c:spPr>
            <a:ln w="9360">
              <a:solidFill>
                <a:srgbClr val="EEECE1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600" b="0" strike="noStrike" spc="-1">
                <a:solidFill>
                  <a:srgbClr val="000000"/>
                </a:solidFill>
                <a:latin typeface="Times New Roman"/>
              </a:defRPr>
            </a:pPr>
            <a:endParaRPr lang="ru-RU"/>
          </a:p>
        </c:txPr>
        <c:crossAx val="47707264"/>
        <c:crosses val="autoZero"/>
        <c:crossBetween val="between"/>
      </c:valAx>
      <c:spPr>
        <a:solidFill>
          <a:srgbClr val="FFFFFF"/>
        </a:solidFill>
        <a:ln>
          <a:solidFill>
            <a:srgbClr val="EEECE1"/>
          </a:solidFill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3429980420816"/>
          <c:y val="4.1045572043646401E-2"/>
          <c:w val="0.70060580488754143"/>
          <c:h val="0.958954427956353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A-4DE3-94F3-994AD53A084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accent1">
                    <a:alpha val="7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A-4DE3-94F3-994AD53A0846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9A-4DE3-94F3-994AD53A0846}"/>
              </c:ext>
            </c:extLst>
          </c:dPt>
          <c:cat>
            <c:strRef>
              <c:f>Лист1!$A$2:$A$4</c:f>
              <c:strCache>
                <c:ptCount val="3"/>
                <c:pt idx="0">
                  <c:v>Информирование</c:v>
                </c:pt>
                <c:pt idx="1">
                  <c:v>Предостережения</c:v>
                </c:pt>
                <c:pt idx="2">
                  <c:v>Консультация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788</c:v>
                </c:pt>
                <c:pt idx="1">
                  <c:v>27</c:v>
                </c:pt>
                <c:pt idx="2">
                  <c:v>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A9A-4DE3-94F3-994AD53A0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6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33744723513763E-2"/>
          <c:y val="4.1882346926003108E-2"/>
          <c:w val="0.9767277660304603"/>
          <c:h val="0.95075925174132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40000" dist="101600" dir="4920000" rotWithShape="0">
                <a:srgbClr val="000000">
                  <a:alpha val="35000"/>
                </a:srgbClr>
              </a:outerShdw>
            </a:effectLst>
          </c:spPr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86D-4BCB-904C-BDECA398792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86D-4BCB-904C-BDECA398792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86D-4BCB-904C-BDECA398792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86D-4BCB-904C-BDECA3987921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86D-4BCB-904C-BDECA3987921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86D-4BCB-904C-BDECA3987921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F86D-4BCB-904C-BDECA3987921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F86D-4BCB-904C-BDECA3987921}"/>
              </c:ext>
            </c:extLst>
          </c:dPt>
          <c:cat>
            <c:strRef>
              <c:f>Лист1!$A$2:$A$13</c:f>
              <c:strCache>
                <c:ptCount val="12"/>
                <c:pt idx="0">
                  <c:v>Мостовые</c:v>
                </c:pt>
                <c:pt idx="1">
                  <c:v>Козловые</c:v>
                </c:pt>
                <c:pt idx="2">
                  <c:v>Башенные</c:v>
                </c:pt>
                <c:pt idx="3">
                  <c:v>Портальные</c:v>
                </c:pt>
                <c:pt idx="4">
                  <c:v>Автомобильные</c:v>
                </c:pt>
                <c:pt idx="5">
                  <c:v>Пневмоколесные</c:v>
                </c:pt>
                <c:pt idx="6">
                  <c:v>Гусеничные</c:v>
                </c:pt>
                <c:pt idx="7">
                  <c:v>Железнодорожные</c:v>
                </c:pt>
                <c:pt idx="8">
                  <c:v>Кран-манипулятор</c:v>
                </c:pt>
                <c:pt idx="9">
                  <c:v>Подъёмников (вышек)</c:v>
                </c:pt>
                <c:pt idx="10">
                  <c:v>Буксировочных канатных дорог </c:v>
                </c:pt>
                <c:pt idx="11">
                  <c:v>Строительных подъёмников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172</c:v>
                </c:pt>
                <c:pt idx="1">
                  <c:v>30</c:v>
                </c:pt>
                <c:pt idx="2">
                  <c:v>35</c:v>
                </c:pt>
                <c:pt idx="3">
                  <c:v>1</c:v>
                </c:pt>
                <c:pt idx="4">
                  <c:v>183</c:v>
                </c:pt>
                <c:pt idx="5">
                  <c:v>12</c:v>
                </c:pt>
                <c:pt idx="6">
                  <c:v>47</c:v>
                </c:pt>
                <c:pt idx="7">
                  <c:v>11</c:v>
                </c:pt>
                <c:pt idx="8">
                  <c:v>56</c:v>
                </c:pt>
                <c:pt idx="9">
                  <c:v>143</c:v>
                </c:pt>
                <c:pt idx="10">
                  <c:v>3</c:v>
                </c:pt>
                <c:pt idx="1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86D-4BCB-904C-BDECA3987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68"/>
      <c:rotY val="68"/>
      <c:rAngAx val="0"/>
      <c:perspective val="1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104200374349998E-2"/>
          <c:y val="0"/>
          <c:w val="0.933541391462264"/>
          <c:h val="0.996284704250935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  <c:spPr>
              <a:effectLst>
                <a:outerShdw blurRad="40000" dist="14224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1079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07B-40FC-B68C-3D267DF0E9C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B07B-40FC-B68C-3D267DF0E9C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B07B-40FC-B68C-3D267DF0E9C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B07B-40FC-B68C-3D267DF0E9CB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07B-40FC-B68C-3D267DF0E9CB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B07B-40FC-B68C-3D267DF0E9CB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B07B-40FC-B68C-3D267DF0E9CB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B07B-40FC-B68C-3D267DF0E9CB}"/>
              </c:ext>
            </c:extLst>
          </c:dPt>
          <c:cat>
            <c:strRef>
              <c:f>Лист1!$A$2:$A$9</c:f>
              <c:strCache>
                <c:ptCount val="4"/>
                <c:pt idx="0">
                  <c:v>Лифты</c:v>
                </c:pt>
                <c:pt idx="1">
                  <c:v>Подъемные платформы для инвалидов</c:v>
                </c:pt>
                <c:pt idx="2">
                  <c:v>Эскалаторы (вне метрополитенов)</c:v>
                </c:pt>
                <c:pt idx="3">
                  <c:v>Пассажирские конвейеры (пешеходные дорожки)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1808</c:v>
                </c:pt>
                <c:pt idx="1">
                  <c:v>36</c:v>
                </c:pt>
                <c:pt idx="2">
                  <c:v>29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7B-40FC-B68C-3D267DF0E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0.8141</cdr:x>
      <cdr:y>0.46988</cdr:y>
    </cdr:from>
    <cdr:to>
      <cdr:x>1</cdr:x>
      <cdr:y>0.50919</cdr:y>
    </cdr:to>
    <cdr:sp macro="" textlink="">
      <cdr:nvSpPr>
        <cdr:cNvPr id="2" name="CustomShape 18"/>
        <cdr:cNvSpPr/>
      </cdr:nvSpPr>
      <cdr:spPr>
        <a:xfrm xmlns:a="http://schemas.openxmlformats.org/drawingml/2006/main" rot="10800000" flipH="1" flipV="1">
          <a:off x="5458334" y="1948295"/>
          <a:ext cx="1246412" cy="162994"/>
        </a:xfrm>
        <a:prstGeom xmlns:a="http://schemas.openxmlformats.org/drawingml/2006/main" prst="bentConnector3">
          <a:avLst>
            <a:gd name="adj1" fmla="val 46925"/>
          </a:avLst>
        </a:prstGeom>
        <a:noFill xmlns:a="http://schemas.openxmlformats.org/drawingml/2006/main"/>
        <a:ln xmlns:a="http://schemas.openxmlformats.org/drawingml/2006/main" w="9360">
          <a:solidFill>
            <a:srgbClr val="BFBFBF"/>
          </a:solidFill>
          <a:miter/>
          <a:headEnd type="oval" w="med" len="med"/>
          <a:tailEnd type="oval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0.80991</cdr:x>
      <cdr:y>0.40432</cdr:y>
    </cdr:from>
    <cdr:to>
      <cdr:x>0.88988</cdr:x>
      <cdr:y>0.48025</cdr:y>
    </cdr:to>
    <cdr:sp macro="" textlink="">
      <cdr:nvSpPr>
        <cdr:cNvPr id="3" name="CustomShape 21"/>
        <cdr:cNvSpPr/>
      </cdr:nvSpPr>
      <cdr:spPr>
        <a:xfrm xmlns:a="http://schemas.openxmlformats.org/drawingml/2006/main">
          <a:off x="5430236" y="1676478"/>
          <a:ext cx="536179" cy="314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36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wrap="square" lIns="90000" tIns="45000" rIns="90000" bIns="4500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ru-RU" sz="1300" b="1" spc="-1" dirty="0" smtClean="0">
              <a:solidFill>
                <a:schemeClr val="tx2">
                  <a:lumMod val="75000"/>
                </a:schemeClr>
              </a:solidFill>
              <a:latin typeface="a_PlakatTitul"/>
            </a:rPr>
            <a:t>30</a:t>
          </a:r>
          <a:endParaRPr lang="ru-RU" sz="1300" b="1" strike="noStrike" spc="-1" dirty="0">
            <a:solidFill>
              <a:schemeClr val="tx2">
                <a:lumMod val="75000"/>
              </a:schemeClr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</cdr:x>
      <cdr:y>0.44229</cdr:y>
    </cdr:from>
    <cdr:to>
      <cdr:x>0.19735</cdr:x>
      <cdr:y>0.49072</cdr:y>
    </cdr:to>
    <cdr:sp macro="" textlink="">
      <cdr:nvSpPr>
        <cdr:cNvPr id="4" name="CustomShape 18"/>
        <cdr:cNvSpPr/>
      </cdr:nvSpPr>
      <cdr:spPr>
        <a:xfrm xmlns:a="http://schemas.openxmlformats.org/drawingml/2006/main" rot="10800000" flipV="1">
          <a:off x="0" y="1833896"/>
          <a:ext cx="1323185" cy="200812"/>
        </a:xfrm>
        <a:prstGeom xmlns:a="http://schemas.openxmlformats.org/drawingml/2006/main" prst="bentConnector3">
          <a:avLst>
            <a:gd name="adj1" fmla="val 44577"/>
          </a:avLst>
        </a:prstGeom>
        <a:noFill xmlns:a="http://schemas.openxmlformats.org/drawingml/2006/main"/>
        <a:ln xmlns:a="http://schemas.openxmlformats.org/drawingml/2006/main" w="9360">
          <a:solidFill>
            <a:srgbClr val="BFBFBF"/>
          </a:solidFill>
          <a:miter/>
          <a:headEnd type="oval" w="med" len="med"/>
          <a:tailEnd type="oval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DE078-42D7-449F-B6C4-C09507523A00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1E4F-D367-46F9-8850-917190F9C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6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2E448-9D03-456E-B917-73ED64C688FB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86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1BB13-043A-4999-A5E8-95D21BD2E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70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44538"/>
            <a:ext cx="6616700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9504" y="4717415"/>
            <a:ext cx="5516028" cy="4469126"/>
          </a:xfrm>
          <a:prstGeom prst="rect">
            <a:avLst/>
          </a:prstGeom>
        </p:spPr>
        <p:txBody>
          <a:bodyPr lIns="91839" tIns="45920" rIns="91839" bIns="4592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77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1BB13-043A-4999-A5E8-95D21BD2E3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2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231" y="368208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434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14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554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231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14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8554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0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231" y="3371561"/>
            <a:ext cx="10972357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511" y="5315381"/>
            <a:ext cx="1036268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231" y="3371561"/>
            <a:ext cx="10972357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434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231" y="368208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434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114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8554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231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114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8554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609231" y="3346940"/>
            <a:ext cx="10972357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914511" y="5290760"/>
            <a:ext cx="10362683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231434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09231" y="368208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6231434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319114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8028554" y="160452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609231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4319114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8028554" y="3682080"/>
            <a:ext cx="353265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511" y="5315381"/>
            <a:ext cx="1036268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434" y="368208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511" y="2747516"/>
            <a:ext cx="10362683" cy="23544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434" y="1604520"/>
            <a:ext cx="5354142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231" y="3682080"/>
            <a:ext cx="1097235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511" y="2130480"/>
            <a:ext cx="10362683" cy="146952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3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09674" y="6356520"/>
            <a:ext cx="2844554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809" y="6356520"/>
            <a:ext cx="3860529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7477" y="6356520"/>
            <a:ext cx="2844554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EC61FE36-DC19-4629-A854-5F0F0C95AAC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3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511" y="2130480"/>
            <a:ext cx="10362683" cy="146952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3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609674" y="6356520"/>
            <a:ext cx="2844554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165809" y="6356520"/>
            <a:ext cx="3860529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737477" y="6356520"/>
            <a:ext cx="2844554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A2142FF4-5105-479F-84CE-F3E0FB22ECF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674" y="274680"/>
            <a:ext cx="10972357" cy="114264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3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674" y="1600200"/>
            <a:ext cx="10972357" cy="4525560"/>
          </a:xfrm>
          <a:prstGeom prst="rect">
            <a:avLst/>
          </a:prstGeom>
        </p:spPr>
        <p:txBody>
          <a:bodyPr lIns="89280" tIns="44640" rIns="89280" bIns="44640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64000" lvl="1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296000" lvl="2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dt"/>
          </p:nvPr>
        </p:nvSpPr>
        <p:spPr>
          <a:xfrm>
            <a:off x="609674" y="6356520"/>
            <a:ext cx="2844554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ftr"/>
          </p:nvPr>
        </p:nvSpPr>
        <p:spPr>
          <a:xfrm>
            <a:off x="4165809" y="6356520"/>
            <a:ext cx="3860529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sldNum"/>
          </p:nvPr>
        </p:nvSpPr>
        <p:spPr>
          <a:xfrm>
            <a:off x="8737477" y="6356520"/>
            <a:ext cx="2844554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9DFC8EB4-5DB8-4066-AA48-FF5DBA27DD0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100000"/>
        </a:lnSpc>
        <a:spcBef>
          <a:spcPts val="641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1351080" y="4201920"/>
            <a:ext cx="9489240" cy="149976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rmAutofit fontScale="88500"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rgbClr val="FFFFFF"/>
                </a:solidFill>
                <a:latin typeface="Lato"/>
              </a:rPr>
              <a:t>Осуществление государственного контроля (надзора) за подъемными сооружениями, применяемыми на ОПО, и в области безопасного использования и содержания лифтов на территории Новгородской области по итогам 2023 года. Новое в законодательстве.</a:t>
            </a:r>
            <a:endParaRPr lang="ru-RU" sz="24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4306217" y="5861881"/>
            <a:ext cx="3578606" cy="259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280" tIns="44640" rIns="89280" bIns="44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spc="-1">
                <a:solidFill>
                  <a:srgbClr val="FFFFFF"/>
                </a:solidFill>
                <a:latin typeface="Lato"/>
              </a:rPr>
              <a:t>ДОКЛАДЧИК: ЧЕРЕПАНОВА ОКСАНА СЕРГЕЕВНА</a:t>
            </a:r>
            <a:endParaRPr lang="ru-RU" sz="1100" spc="-1">
              <a:latin typeface="Arial"/>
            </a:endParaRPr>
          </a:p>
        </p:txBody>
      </p:sp>
      <p:pic>
        <p:nvPicPr>
          <p:cNvPr id="289" name="Picture 2"/>
          <p:cNvPicPr/>
          <p:nvPr/>
        </p:nvPicPr>
        <p:blipFill>
          <a:blip r:embed="rId2"/>
          <a:stretch/>
        </p:blipFill>
        <p:spPr>
          <a:xfrm>
            <a:off x="4536000" y="800640"/>
            <a:ext cx="3119400" cy="324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244444" y="368640"/>
            <a:ext cx="10357164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FFFFFF"/>
                </a:solidFill>
                <a:latin typeface="Lato"/>
                <a:ea typeface="Lato"/>
              </a:rPr>
              <a:t>ОРГАНИЗАЦИЯ ПРОФИЛАКТИЧЕСКИХ МЕРОПРИЯТИЙ ПРИ ОСУЩЕСТВЛЕНИИ ФЕДЕРАЛЬНОГО ГОСУДАРСТВЕННОГО НАДЗОРА</a:t>
            </a:r>
          </a:p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latin typeface="Lato"/>
                <a:ea typeface="Lato"/>
              </a:rPr>
              <a:t>Подъемные сооружения и лифты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16957" y="1509502"/>
            <a:ext cx="8557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0000" algn="l"/>
              </a:tabLst>
            </a:pPr>
            <a:r>
              <a:rPr lang="ru-RU" sz="16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Профилактические мероприятия </a:t>
            </a:r>
          </a:p>
          <a:p>
            <a:pPr algn="ctr">
              <a:tabLst>
                <a:tab pos="450000" algn="l"/>
              </a:tabLst>
            </a:pPr>
            <a:r>
              <a:rPr lang="ru-RU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 осуществлении федерального государственного надзора</a:t>
            </a:r>
          </a:p>
        </p:txBody>
      </p:sp>
      <p:pic>
        <p:nvPicPr>
          <p:cNvPr id="22" name="Picture 3"/>
          <p:cNvPicPr/>
          <p:nvPr/>
        </p:nvPicPr>
        <p:blipFill>
          <a:blip r:embed="rId3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19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 smtClean="0">
                <a:solidFill>
                  <a:srgbClr val="8B8B8B"/>
                </a:solidFill>
                <a:latin typeface="Calibri"/>
              </a:rPr>
              <a:t>10</a:t>
            </a:r>
            <a:endParaRPr lang="ru-RU" sz="1200" spc="-1" dirty="0">
              <a:latin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2" y="2190402"/>
            <a:ext cx="7521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368" name="CustomShape 2"/>
          <p:cNvSpPr/>
          <p:nvPr/>
        </p:nvSpPr>
        <p:spPr>
          <a:xfrm>
            <a:off x="4619880" y="921960"/>
            <a:ext cx="2645280" cy="2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"/>
          <p:cNvSpPr/>
          <p:nvPr/>
        </p:nvSpPr>
        <p:spPr>
          <a:xfrm>
            <a:off x="1225800" y="375480"/>
            <a:ext cx="846072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4"/>
          <p:cNvSpPr/>
          <p:nvPr/>
        </p:nvSpPr>
        <p:spPr>
          <a:xfrm>
            <a:off x="253497" y="368640"/>
            <a:ext cx="10603893" cy="95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FFFFFF"/>
                </a:solidFill>
                <a:latin typeface="Lato"/>
              </a:rPr>
              <a:t>НАРУШЕНИЯ ВЫЯВЛЯЕМЫЕ ПРИ КОНТРОЛЬНЫХ (НАДЗОРНЫХ) МЕРОПРИЯТИЯХ</a:t>
            </a:r>
            <a:endParaRPr lang="ru-RU" sz="2000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1611" y="1418760"/>
            <a:ext cx="8528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7" name="Picture 3" descr="O:\Отдел_промышленной_безопасности\+Черепанова О.С\!2022\Проверки\Проверка ЦА НМЗ\DSCN30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" t="8627"/>
          <a:stretch/>
        </p:blipFill>
        <p:spPr bwMode="auto">
          <a:xfrm>
            <a:off x="1288265" y="1397121"/>
            <a:ext cx="4989443" cy="351220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:\Отдел_промышленной_безопасности\ПУБЛИЧНЫЕ обсуждения май 2024\jwwPEhCqkAGiEU8gIo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54" y="1397120"/>
            <a:ext cx="3732346" cy="497646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37272" r="36327" b="33463"/>
          <a:stretch/>
        </p:blipFill>
        <p:spPr bwMode="auto">
          <a:xfrm>
            <a:off x="1901568" y="5045001"/>
            <a:ext cx="3762836" cy="149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/>
          <p:nvPr/>
        </p:nvPicPr>
        <p:blipFill>
          <a:blip r:embed="rId8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15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 smtClean="0">
                <a:solidFill>
                  <a:srgbClr val="8B8B8B"/>
                </a:solidFill>
                <a:latin typeface="Calibri"/>
              </a:rPr>
              <a:t>11</a:t>
            </a:r>
            <a:endParaRPr lang="ru-RU" sz="1200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368" name="CustomShape 2"/>
          <p:cNvSpPr/>
          <p:nvPr/>
        </p:nvSpPr>
        <p:spPr>
          <a:xfrm>
            <a:off x="4619880" y="921960"/>
            <a:ext cx="2645280" cy="2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"/>
          <p:cNvSpPr/>
          <p:nvPr/>
        </p:nvSpPr>
        <p:spPr>
          <a:xfrm>
            <a:off x="1225800" y="375480"/>
            <a:ext cx="846072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1831611" y="1418760"/>
            <a:ext cx="8528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6" name="Picture 2" descr="https://deita.ru/images/articles/2018-03-23_15-36-09_425683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00" y="1401176"/>
            <a:ext cx="3979246" cy="26463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ytimg.com/vi/KbetHOmzdrI/maxresdefault.jpg?sqp=-oaymwEmCIAKENAF8quKqQMa8AEB-AH-CYAC0AWKAgwIABABGH8gNygVMA8=&amp;rs=AOn4CLBI97uNtI0T3d5TDtx0WWgTxIdC5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20" y="1418760"/>
            <a:ext cx="3992294" cy="26287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/>
          <a:srcRect l="18961" t="15861" r="29900" b="19879"/>
          <a:stretch/>
        </p:blipFill>
        <p:spPr bwMode="auto">
          <a:xfrm>
            <a:off x="1225800" y="4157635"/>
            <a:ext cx="3979246" cy="2533312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 l="21313" t="15302" r="34339" b="18668"/>
          <a:stretch/>
        </p:blipFill>
        <p:spPr bwMode="auto">
          <a:xfrm>
            <a:off x="5942520" y="4157635"/>
            <a:ext cx="3992294" cy="2533312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3"/>
          <p:cNvPicPr/>
          <p:nvPr/>
        </p:nvPicPr>
        <p:blipFill>
          <a:blip r:embed="rId7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17" name="CustomShape 4"/>
          <p:cNvSpPr/>
          <p:nvPr/>
        </p:nvSpPr>
        <p:spPr>
          <a:xfrm>
            <a:off x="253497" y="368640"/>
            <a:ext cx="10299903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FFFFFF"/>
                </a:solidFill>
                <a:latin typeface="Lato"/>
              </a:rPr>
              <a:t>НАРУШЕНИЯ ВЫЯВЛЯЕМЫЕ ПРИ КОНТРОЛЬНЫХ (НАДЗОРНЫХ) МЕРОПРИЯТИЯХ</a:t>
            </a:r>
            <a:endParaRPr lang="ru-RU" sz="2000" spc="-1" dirty="0">
              <a:latin typeface="Arial"/>
            </a:endParaRPr>
          </a:p>
        </p:txBody>
      </p:sp>
      <p:sp>
        <p:nvSpPr>
          <p:cNvPr id="18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 smtClean="0">
                <a:solidFill>
                  <a:srgbClr val="8B8B8B"/>
                </a:solidFill>
                <a:latin typeface="Calibri"/>
              </a:rPr>
              <a:t>12</a:t>
            </a:r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22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362" name="CustomShape 2"/>
          <p:cNvSpPr/>
          <p:nvPr/>
        </p:nvSpPr>
        <p:spPr>
          <a:xfrm>
            <a:off x="1996920" y="2361960"/>
            <a:ext cx="7881840" cy="107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3"/>
          <p:cNvSpPr/>
          <p:nvPr/>
        </p:nvSpPr>
        <p:spPr>
          <a:xfrm>
            <a:off x="2062440" y="3738600"/>
            <a:ext cx="8012880" cy="8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4"/>
          <p:cNvSpPr/>
          <p:nvPr/>
        </p:nvSpPr>
        <p:spPr>
          <a:xfrm>
            <a:off x="2133360" y="5802120"/>
            <a:ext cx="7738560" cy="8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5"/>
          <p:cNvSpPr/>
          <p:nvPr/>
        </p:nvSpPr>
        <p:spPr>
          <a:xfrm>
            <a:off x="244444" y="368640"/>
            <a:ext cx="10378076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FFFFFF"/>
                </a:solidFill>
                <a:latin typeface="Lato"/>
                <a:ea typeface="Lato"/>
              </a:rPr>
              <a:t>ПОСТАНОВЛЕНИЕ </a:t>
            </a:r>
            <a:r>
              <a:rPr lang="ru-RU" sz="2000" spc="-1" dirty="0">
                <a:solidFill>
                  <a:srgbClr val="FFFFFF"/>
                </a:solidFill>
                <a:latin typeface="Lato"/>
                <a:ea typeface="Lato"/>
              </a:rPr>
              <a:t>ПРАВИТЕЛЬСТВА РОССИЙСКОЙ ФЕДЕРАЦИИ</a:t>
            </a:r>
            <a:r>
              <a:rPr lang="ru-RU" sz="2000" spc="-1" dirty="0" smtClean="0">
                <a:solidFill>
                  <a:srgbClr val="FFFFFF"/>
                </a:solidFill>
                <a:latin typeface="Lato"/>
                <a:ea typeface="Lato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FFFFFF"/>
                </a:solidFill>
                <a:latin typeface="Lato"/>
                <a:ea typeface="Lato"/>
              </a:rPr>
              <a:t>от 24.06.2017 </a:t>
            </a:r>
            <a:r>
              <a:rPr lang="ru-RU" sz="2000" spc="-1" dirty="0">
                <a:solidFill>
                  <a:srgbClr val="FFFFFF"/>
                </a:solidFill>
                <a:latin typeface="Lato"/>
                <a:ea typeface="Lato"/>
              </a:rPr>
              <a:t>г. № 743 </a:t>
            </a:r>
            <a:r>
              <a:rPr lang="ru-RU" sz="2000" spc="-1" dirty="0" smtClean="0">
                <a:solidFill>
                  <a:srgbClr val="FFFFFF"/>
                </a:solidFill>
                <a:latin typeface="Lato"/>
                <a:ea typeface="Lato"/>
              </a:rPr>
              <a:t>(ред</a:t>
            </a:r>
            <a:r>
              <a:rPr lang="ru-RU" sz="2000" spc="-1" dirty="0">
                <a:solidFill>
                  <a:srgbClr val="FFFFFF"/>
                </a:solidFill>
                <a:latin typeface="Lato"/>
                <a:ea typeface="Lato"/>
              </a:rPr>
              <a:t>. от 03.02.2023)</a:t>
            </a:r>
            <a:endParaRPr lang="ru-RU" sz="2000" spc="-1" dirty="0">
              <a:latin typeface="Arial"/>
            </a:endParaRPr>
          </a:p>
        </p:txBody>
      </p:sp>
      <p:sp>
        <p:nvSpPr>
          <p:cNvPr id="366" name="TextShape 6"/>
          <p:cNvSpPr txBox="1"/>
          <p:nvPr/>
        </p:nvSpPr>
        <p:spPr>
          <a:xfrm>
            <a:off x="1162974" y="1766599"/>
            <a:ext cx="10085033" cy="378419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>
              <a:tabLst>
                <a:tab pos="450000" algn="l"/>
              </a:tabLst>
            </a:pPr>
            <a:r>
              <a:rPr lang="ru-RU" sz="1600" b="1" spc="-1" dirty="0">
                <a:latin typeface="Lato"/>
                <a:ea typeface="Lato"/>
              </a:rPr>
              <a:t>	С 1 марта 2023 года решение о вводе объекта</a:t>
            </a:r>
            <a:r>
              <a:rPr lang="ru-RU" sz="1600" spc="-1" dirty="0">
                <a:latin typeface="Lato"/>
                <a:ea typeface="Lato"/>
              </a:rPr>
              <a:t> (лифта, подъемной платформы для инвалидов, пассажирского конвейера (движущейся пешеходной дорожки), эскалатора, за исключением эскалаторов в метрополитенах) в эксплуатацию в отношении объектов, поднадзорных органам </a:t>
            </a:r>
            <a:r>
              <a:rPr lang="ru-RU" sz="1600" spc="-1" dirty="0" err="1">
                <a:latin typeface="Lato"/>
                <a:ea typeface="Lato"/>
              </a:rPr>
              <a:t>Ростехнадзора</a:t>
            </a:r>
            <a:r>
              <a:rPr lang="ru-RU" sz="1600" spc="-1" dirty="0">
                <a:latin typeface="Lato"/>
                <a:ea typeface="Lato"/>
              </a:rPr>
              <a:t>, смонтированных в составе законченного строительства либо реконструированного объекта капитального строительства, а также модернизированных (реконструированных), замененных либо установленных в эксплуатируемых зданиях и сооружениях, по назначению, предусмотренному сопроводительной документацией объекта, </a:t>
            </a:r>
            <a:r>
              <a:rPr lang="ru-RU" sz="1600" b="1" spc="-1" dirty="0">
                <a:latin typeface="Lato"/>
                <a:ea typeface="Lato"/>
              </a:rPr>
              <a:t>принимается владельцем объекта и оформляется актом ввода объекта в эксплуатацию</a:t>
            </a:r>
            <a:r>
              <a:rPr lang="ru-RU" sz="1600" spc="-1" dirty="0">
                <a:latin typeface="Lato"/>
                <a:ea typeface="Lato"/>
              </a:rPr>
              <a:t>.</a:t>
            </a:r>
            <a:endParaRPr lang="ru-RU" sz="1600" spc="-1" dirty="0">
              <a:latin typeface="Lato"/>
            </a:endParaRPr>
          </a:p>
          <a:p>
            <a:pPr algn="just"/>
            <a:endParaRPr lang="ru-RU" sz="800" spc="-1" dirty="0">
              <a:latin typeface="Lato"/>
            </a:endParaRPr>
          </a:p>
          <a:p>
            <a:pPr algn="just">
              <a:tabLst>
                <a:tab pos="450000" algn="l"/>
              </a:tabLst>
            </a:pPr>
            <a:r>
              <a:rPr lang="ru-RU" sz="1600" b="1" spc="-1" dirty="0">
                <a:latin typeface="Lato"/>
                <a:ea typeface="Lato"/>
              </a:rPr>
              <a:t>	Учет объектов, поднадзорных органам </a:t>
            </a:r>
            <a:r>
              <a:rPr lang="ru-RU" sz="1600" b="1" spc="-1" dirty="0" err="1">
                <a:latin typeface="Lato"/>
                <a:ea typeface="Lato"/>
              </a:rPr>
              <a:t>Ростехнадзора</a:t>
            </a:r>
            <a:r>
              <a:rPr lang="ru-RU" sz="1600" b="1" spc="-1" dirty="0">
                <a:latin typeface="Lato"/>
                <a:ea typeface="Lato"/>
              </a:rPr>
              <a:t>, осуществляется в реестре объектов, ведение которого осуществляют органы </a:t>
            </a:r>
            <a:r>
              <a:rPr lang="ru-RU" sz="1600" b="1" spc="-1" dirty="0" err="1">
                <a:latin typeface="Lato"/>
                <a:ea typeface="Lato"/>
              </a:rPr>
              <a:t>Ростехнадзора</a:t>
            </a:r>
            <a:r>
              <a:rPr lang="ru-RU" sz="1600" spc="-1" dirty="0">
                <a:latin typeface="Lato"/>
                <a:ea typeface="Lato"/>
              </a:rPr>
              <a:t>, при этом основанием для включения сведений об объекте в указанный реестр является уведомление о вводе объекта в эксплуатацию.</a:t>
            </a:r>
            <a:endParaRPr lang="ru-RU" sz="1600" spc="-1" dirty="0">
              <a:latin typeface="Lato"/>
            </a:endParaRPr>
          </a:p>
          <a:p>
            <a:pPr algn="just">
              <a:tabLst>
                <a:tab pos="450000" algn="l"/>
              </a:tabLst>
            </a:pPr>
            <a:r>
              <a:rPr lang="ru-RU" sz="800" b="1" spc="-1" dirty="0">
                <a:latin typeface="Lato"/>
                <a:ea typeface="Lato"/>
              </a:rPr>
              <a:t>	</a:t>
            </a:r>
          </a:p>
          <a:p>
            <a:pPr indent="446088" algn="just">
              <a:tabLst>
                <a:tab pos="450000" algn="l"/>
              </a:tabLst>
            </a:pPr>
            <a:r>
              <a:rPr lang="ru-RU" sz="1600" b="1" spc="-1" dirty="0">
                <a:latin typeface="Lato"/>
                <a:ea typeface="Lato"/>
              </a:rPr>
              <a:t>Уведомление о вводе объекта в эксплуатацию владелец объекта направляет в адрес органов </a:t>
            </a:r>
            <a:r>
              <a:rPr lang="ru-RU" sz="1600" b="1" spc="-1" dirty="0" err="1">
                <a:latin typeface="Lato"/>
                <a:ea typeface="Lato"/>
              </a:rPr>
              <a:t>Ростехнадзора</a:t>
            </a:r>
            <a:r>
              <a:rPr lang="ru-RU" sz="1600" b="1" spc="-1" dirty="0">
                <a:latin typeface="Lato"/>
                <a:ea typeface="Lato"/>
              </a:rPr>
              <a:t> в 10-дневный срок со дня принятия им решения о вводе объекта в эксплуатацию</a:t>
            </a:r>
            <a:r>
              <a:rPr lang="ru-RU" sz="1600" spc="-1" dirty="0">
                <a:latin typeface="Lato"/>
                <a:ea typeface="Lato"/>
              </a:rPr>
              <a:t>.</a:t>
            </a:r>
            <a:endParaRPr lang="ru-RU" sz="1600" spc="-1" dirty="0">
              <a:latin typeface="Lato"/>
            </a:endParaRPr>
          </a:p>
        </p:txBody>
      </p:sp>
      <p:pic>
        <p:nvPicPr>
          <p:cNvPr id="11" name="Picture 3"/>
          <p:cNvPicPr/>
          <p:nvPr/>
        </p:nvPicPr>
        <p:blipFill>
          <a:blip r:embed="rId3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13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 smtClean="0">
                <a:solidFill>
                  <a:srgbClr val="8B8B8B"/>
                </a:solidFill>
                <a:latin typeface="Calibri"/>
              </a:rPr>
              <a:t>13</a:t>
            </a:r>
            <a:endParaRPr lang="ru-RU" sz="1200" spc="-1" dirty="0"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9392" y="5616372"/>
            <a:ext cx="9193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Документ утрачивает силу с 1 сентября 2024 года в связи с изданием </a:t>
            </a:r>
            <a:r>
              <a:rPr lang="ru-RU" dirty="0">
                <a:solidFill>
                  <a:srgbClr val="0000FF"/>
                </a:solidFill>
              </a:rPr>
              <a:t>Постановления Правительства РФ от 20.10.2023 № 1744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368" name="CustomShape 2"/>
          <p:cNvSpPr/>
          <p:nvPr/>
        </p:nvSpPr>
        <p:spPr>
          <a:xfrm>
            <a:off x="4619880" y="921960"/>
            <a:ext cx="2645280" cy="2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"/>
          <p:cNvSpPr/>
          <p:nvPr/>
        </p:nvSpPr>
        <p:spPr>
          <a:xfrm>
            <a:off x="1225800" y="375480"/>
            <a:ext cx="846072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4"/>
          <p:cNvSpPr/>
          <p:nvPr/>
        </p:nvSpPr>
        <p:spPr>
          <a:xfrm>
            <a:off x="244444" y="368640"/>
            <a:ext cx="1036787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latin typeface="Lato"/>
                <a:ea typeface="Lato"/>
              </a:rPr>
              <a:t>ПОСТАНОВЛЕНИЕ ПРАВИТЕЛЬСТВА РОССИЙСКОЙ ФЕДЕРАЦИИ</a:t>
            </a:r>
            <a:br>
              <a:rPr lang="ru-RU" sz="2000" spc="-1" dirty="0">
                <a:solidFill>
                  <a:srgbClr val="FFFFFF"/>
                </a:solidFill>
                <a:latin typeface="Lato"/>
                <a:ea typeface="Lato"/>
              </a:rPr>
            </a:br>
            <a:r>
              <a:rPr lang="ru-RU" sz="2000" spc="-1" dirty="0">
                <a:solidFill>
                  <a:srgbClr val="FFFFFF"/>
                </a:solidFill>
                <a:latin typeface="Lato"/>
                <a:ea typeface="Lato"/>
              </a:rPr>
              <a:t>от 20.10.2023 № 1744</a:t>
            </a:r>
            <a:endParaRPr lang="ru-RU" sz="2000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1611" y="1418760"/>
            <a:ext cx="8528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15293" t="20218" r="58433" b="7973"/>
          <a:stretch/>
        </p:blipFill>
        <p:spPr bwMode="auto">
          <a:xfrm>
            <a:off x="2255232" y="1531980"/>
            <a:ext cx="3564000" cy="5076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57549" t="21263" r="14902" b="13203"/>
          <a:stretch/>
        </p:blipFill>
        <p:spPr bwMode="auto">
          <a:xfrm>
            <a:off x="6166217" y="1543052"/>
            <a:ext cx="3564000" cy="5076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3"/>
          <p:cNvPicPr/>
          <p:nvPr/>
        </p:nvPicPr>
        <p:blipFill>
          <a:blip r:embed="rId4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15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E02CC470-E922-4670-A251-444E2B6B1F9F}" type="slidenum">
              <a:rPr lang="ru-RU" sz="1200" spc="-1" smtClean="0">
                <a:solidFill>
                  <a:srgbClr val="8B8B8B"/>
                </a:solidFill>
                <a:latin typeface="Calibri"/>
              </a:rPr>
              <a:t>14</a:t>
            </a:fld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97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368" name="CustomShape 2"/>
          <p:cNvSpPr/>
          <p:nvPr/>
        </p:nvSpPr>
        <p:spPr>
          <a:xfrm>
            <a:off x="4619880" y="921960"/>
            <a:ext cx="2645280" cy="2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"/>
          <p:cNvSpPr/>
          <p:nvPr/>
        </p:nvSpPr>
        <p:spPr>
          <a:xfrm>
            <a:off x="1225800" y="375480"/>
            <a:ext cx="846072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4"/>
          <p:cNvSpPr/>
          <p:nvPr/>
        </p:nvSpPr>
        <p:spPr>
          <a:xfrm>
            <a:off x="262550" y="368640"/>
            <a:ext cx="10339058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FFFFFF"/>
                </a:solidFill>
                <a:latin typeface="Lato"/>
                <a:ea typeface="Lato"/>
              </a:rPr>
              <a:t>ПРИКАЗ ФЕДЕРАЛЬНОЙ СЛУЖБЫ ПО ЭКОЛОГИЧЕСКОМУ, ТЕХНОЛОГИЧЕСКОМУ И АТОМНОМУ НАДЗОРУ от </a:t>
            </a:r>
            <a:r>
              <a:rPr lang="ru-RU" sz="2000" spc="-1" dirty="0">
                <a:solidFill>
                  <a:srgbClr val="FFFFFF"/>
                </a:solidFill>
                <a:latin typeface="Lato"/>
                <a:ea typeface="Lato"/>
              </a:rPr>
              <a:t>22 </a:t>
            </a:r>
            <a:r>
              <a:rPr lang="ru-RU" sz="2000" spc="-1" dirty="0" smtClean="0">
                <a:solidFill>
                  <a:srgbClr val="FFFFFF"/>
                </a:solidFill>
                <a:latin typeface="Lato"/>
                <a:ea typeface="Lato"/>
              </a:rPr>
              <a:t>января </a:t>
            </a:r>
            <a:r>
              <a:rPr lang="ru-RU" sz="2000" spc="-1" dirty="0">
                <a:solidFill>
                  <a:srgbClr val="FFFFFF"/>
                </a:solidFill>
                <a:latin typeface="Lato"/>
                <a:ea typeface="Lato"/>
              </a:rPr>
              <a:t>2024 г. № 16 </a:t>
            </a:r>
            <a:endParaRPr lang="ru-RU" sz="2000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1611" y="1418760"/>
            <a:ext cx="8528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r="2530" b="7328"/>
          <a:stretch/>
        </p:blipFill>
        <p:spPr bwMode="auto">
          <a:xfrm>
            <a:off x="2074986" y="1588037"/>
            <a:ext cx="3532262" cy="495118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O:\Отдел_промышленной_безопасности\ПУБЛИЧНЫЕ обсуждения май 2024\00000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" b="6079"/>
          <a:stretch/>
        </p:blipFill>
        <p:spPr bwMode="auto">
          <a:xfrm>
            <a:off x="6078852" y="1588039"/>
            <a:ext cx="3607668" cy="495720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/>
          <p:nvPr/>
        </p:nvPicPr>
        <p:blipFill>
          <a:blip r:embed="rId5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14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C7BCF6C0-346B-4DDE-A51E-929B06FA2C58}" type="slidenum">
              <a:rPr lang="ru-RU" sz="1200" spc="-1" smtClean="0">
                <a:solidFill>
                  <a:srgbClr val="8B8B8B"/>
                </a:solidFill>
                <a:latin typeface="Calibri"/>
              </a:rPr>
              <a:t>15</a:t>
            </a:fld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76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3497" y="366840"/>
            <a:ext cx="10366217" cy="95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Индикаторы риска нарушения обязательных требований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2875" y="1586343"/>
            <a:ext cx="96944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рамках осуществляемого органами Ростехнадзора государственного контроля (надзора) в области </a:t>
            </a:r>
            <a:r>
              <a:rPr lang="ru-RU" sz="1600" b="1" u="sng" dirty="0">
                <a:solidFill>
                  <a:srgbClr val="0000FF"/>
                </a:solidFill>
              </a:rPr>
              <a:t>безопасного использования и содержания лифтов</a:t>
            </a:r>
            <a:r>
              <a:rPr lang="ru-RU" sz="1600" b="1" dirty="0"/>
              <a:t> </a:t>
            </a:r>
            <a:r>
              <a:rPr lang="ru-RU" sz="1600" dirty="0"/>
              <a:t>установлено </a:t>
            </a:r>
            <a:r>
              <a:rPr lang="ru-RU" sz="1600" b="1" u="sng" dirty="0" smtClean="0">
                <a:solidFill>
                  <a:srgbClr val="FF0000"/>
                </a:solidFill>
              </a:rPr>
              <a:t>3 </a:t>
            </a:r>
            <a:r>
              <a:rPr lang="ru-RU" sz="1600" b="1" u="sng" dirty="0">
                <a:solidFill>
                  <a:srgbClr val="FF0000"/>
                </a:solidFill>
              </a:rPr>
              <a:t>индикатора риска</a:t>
            </a:r>
            <a:r>
              <a:rPr lang="ru-RU" sz="1600" dirty="0"/>
              <a:t>: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1. Отсутствие сведений о выводе отработавшего назначенный срок службы лифта, подъемной платформы для инвалидов, пассажирского конвейера (движущейся пешеходной дорожки) или эскалатора, за исключением эскалаторов в метрополитенах (опасное техническое устройство здания и сооружения), из эксплуатации;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2. Отсутствие в реестре опасных технических устройств здания и сооружения сведений об опасном техническом устройстве здания и сооружения, установленном на объекте капитального строительства, более 20 рабочих дней со дня ввода такого объекта капитального строительства в эксплуатацию;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3. </a:t>
            </a:r>
            <a:r>
              <a:rPr lang="ru-RU" sz="1600" b="1" dirty="0"/>
              <a:t>Отсутствие сведений о выводе отработавшего назначенный срок службы </a:t>
            </a:r>
            <a:r>
              <a:rPr lang="ru-RU" sz="1600" dirty="0"/>
              <a:t>и установленного в многоквартирном доме </a:t>
            </a:r>
            <a:r>
              <a:rPr lang="ru-RU" sz="1600" b="1" dirty="0"/>
              <a:t>опасного технического устройства здания и сооружения из эксплуатации, </a:t>
            </a:r>
            <a:r>
              <a:rPr lang="ru-RU" sz="1600" dirty="0"/>
              <a:t>свидетельствующих о прекращении его использования в связи с демонтажем или с целью последующего проведения модернизации, </a:t>
            </a:r>
            <a:r>
              <a:rPr lang="ru-RU" sz="1600" b="1" dirty="0"/>
              <a:t>более 30 календарных дней с даты истечения назначенного срока службы соответствующего устройства</a:t>
            </a:r>
          </a:p>
        </p:txBody>
      </p:sp>
      <p:pic>
        <p:nvPicPr>
          <p:cNvPr id="13" name="Picture 3"/>
          <p:cNvPicPr/>
          <p:nvPr/>
        </p:nvPicPr>
        <p:blipFill>
          <a:blip r:embed="rId3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7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 smtClean="0">
                <a:solidFill>
                  <a:srgbClr val="8B8B8B"/>
                </a:solidFill>
                <a:latin typeface="Calibri"/>
              </a:rPr>
              <a:t>16</a:t>
            </a:r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89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913470" y="1627461"/>
            <a:ext cx="103700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В рамках государственного надзора в области промышленной безопасности в отношении </a:t>
            </a:r>
            <a:r>
              <a:rPr lang="ru-RU" sz="1500" b="1" u="sng" dirty="0">
                <a:solidFill>
                  <a:srgbClr val="0000FF"/>
                </a:solidFill>
              </a:rPr>
              <a:t>грузоподъемных сооружений</a:t>
            </a:r>
            <a:r>
              <a:rPr lang="ru-RU" sz="1500" dirty="0"/>
              <a:t>, применятся </a:t>
            </a:r>
            <a:r>
              <a:rPr lang="ru-RU" sz="1500" b="1" u="sng" dirty="0">
                <a:solidFill>
                  <a:srgbClr val="FF0000"/>
                </a:solidFill>
              </a:rPr>
              <a:t>7 индикаторов риска</a:t>
            </a:r>
            <a:r>
              <a:rPr lang="ru-RU" sz="1500" dirty="0"/>
              <a:t>:</a:t>
            </a:r>
          </a:p>
          <a:p>
            <a:pPr indent="269875" algn="just"/>
            <a:r>
              <a:rPr lang="ru-RU" sz="1500" dirty="0"/>
              <a:t>1. Поступление информации о трёх и более инцидентах, в течение одного календарного года;</a:t>
            </a:r>
          </a:p>
          <a:p>
            <a:pPr indent="269875" algn="just"/>
            <a:r>
              <a:rPr lang="ru-RU" sz="1500" dirty="0"/>
              <a:t>2. Наличие в акте технического расследования причин аварии сведений о причинах аварии в случае если эксплуатируются ОПО III, IV классов опасности, отнесенные к категории ОПО по такому же признаку, как и объект, на котором произошла авария;</a:t>
            </a:r>
          </a:p>
          <a:p>
            <a:pPr indent="269875" algn="just"/>
            <a:r>
              <a:rPr lang="ru-RU" sz="1500" dirty="0"/>
              <a:t>3. Наличие в реестре сведений об ОПО III, IV класса опасности по истечении 2 лет с даты внесения сведений в реестр заключения экспертизы промышленной безопасности (ЭПБ), проведенной в отношении документации на консервацию или ликвидацию такого объекта;</a:t>
            </a:r>
          </a:p>
          <a:p>
            <a:pPr indent="269875" algn="just"/>
            <a:r>
              <a:rPr lang="ru-RU" sz="1500" dirty="0"/>
              <a:t>4. Исключение сведений об организации, эксплуатирующей ОПО III, IV класса опасности из единого государственного реестра юридических лиц;</a:t>
            </a:r>
          </a:p>
          <a:p>
            <a:pPr indent="269875" algn="just"/>
            <a:r>
              <a:rPr lang="ru-RU" sz="1500" dirty="0"/>
              <a:t>5. Отсутствие сведений о заключении ЭПБ, содержащем срок дальнейшей безопасной эксплуатации технического устройства, применяемого на ОПО III или IV класса опасности, или сведений о выводе их из эксплуатации по истечении года после установленного срока его эксплуатации;</a:t>
            </a:r>
          </a:p>
          <a:p>
            <a:pPr indent="269875" algn="just"/>
            <a:r>
              <a:rPr lang="ru-RU" sz="1500" dirty="0"/>
              <a:t>6. Отсутствие сведений о заключении ЭПБ, содержащем вывод о соответствии здания или сооружения на ОПО III или IV класса опасности требованиям ПБ, либо сведений о выводе их эксплуатации по истечении года с даты внесения в реестр ЭПБ заключения, содержащего вывод о несоответствии такого здания или сооружения требованиям ПБ;</a:t>
            </a:r>
          </a:p>
          <a:p>
            <a:pPr indent="269875" algn="just"/>
            <a:r>
              <a:rPr lang="ru-RU" sz="1500" dirty="0"/>
              <a:t>7. Факт выдачи экспертом в области ПБ заведомо ложного заключения ЭПБ в отношении объекта экспертизы заказчика</a:t>
            </a:r>
          </a:p>
        </p:txBody>
      </p:sp>
      <p:pic>
        <p:nvPicPr>
          <p:cNvPr id="13" name="Picture 3"/>
          <p:cNvPicPr/>
          <p:nvPr/>
        </p:nvPicPr>
        <p:blipFill>
          <a:blip r:embed="rId3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3497" y="366840"/>
            <a:ext cx="10366217" cy="95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Индикаторы риска нарушения обязательных требований</a:t>
            </a:r>
          </a:p>
        </p:txBody>
      </p:sp>
      <p:sp>
        <p:nvSpPr>
          <p:cNvPr id="8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 smtClean="0">
                <a:solidFill>
                  <a:srgbClr val="8B8B8B"/>
                </a:solidFill>
                <a:latin typeface="Calibri"/>
              </a:rPr>
              <a:t>17</a:t>
            </a:r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35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2367442" y="3501000"/>
            <a:ext cx="7566480" cy="95940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FFFFFF"/>
                </a:solidFill>
                <a:latin typeface="Lato"/>
              </a:rPr>
              <a:t>СПАСИБО ЗА ВНИМАНИЕ</a:t>
            </a:r>
            <a:endParaRPr lang="ru-RU" sz="24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6" name="Picture 2"/>
          <p:cNvPicPr/>
          <p:nvPr/>
        </p:nvPicPr>
        <p:blipFill>
          <a:blip r:embed="rId2"/>
          <a:stretch/>
        </p:blipFill>
        <p:spPr>
          <a:xfrm>
            <a:off x="5198760" y="1550880"/>
            <a:ext cx="1767960" cy="183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pic>
        <p:nvPicPr>
          <p:cNvPr id="291" name="Picture 3"/>
          <p:cNvPicPr/>
          <p:nvPr/>
        </p:nvPicPr>
        <p:blipFill>
          <a:blip r:embed="rId3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293" name="CustomShape 2"/>
          <p:cNvSpPr/>
          <p:nvPr/>
        </p:nvSpPr>
        <p:spPr>
          <a:xfrm>
            <a:off x="251460" y="368640"/>
            <a:ext cx="926442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 smtClean="0">
                <a:solidFill>
                  <a:srgbClr val="FFFFFF"/>
                </a:solidFill>
                <a:latin typeface="Lato"/>
                <a:ea typeface="Lato"/>
              </a:rPr>
              <a:t>ФЕДЕРАЛЬНЫЙ </a:t>
            </a:r>
            <a:r>
              <a:rPr lang="ru-RU" sz="2400" spc="-1" dirty="0">
                <a:solidFill>
                  <a:srgbClr val="FFFFFF"/>
                </a:solidFill>
                <a:latin typeface="Lato"/>
                <a:ea typeface="Lato"/>
              </a:rPr>
              <a:t>ГОСУДАРСТВЕННЫЙ НАДЗОР И КОНТРОЛЬ</a:t>
            </a:r>
            <a:endParaRPr lang="ru-RU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FFFFFF"/>
                </a:solidFill>
                <a:latin typeface="Lato"/>
                <a:ea typeface="Lato"/>
              </a:rPr>
              <a:t>отдела промышленной безопасности по Новгородской </a:t>
            </a:r>
            <a:r>
              <a:rPr lang="ru-RU" sz="2000" spc="-1" dirty="0" smtClean="0">
                <a:solidFill>
                  <a:srgbClr val="FFFFFF"/>
                </a:solidFill>
                <a:latin typeface="Lato"/>
                <a:ea typeface="Lato"/>
              </a:rPr>
              <a:t>области</a:t>
            </a:r>
            <a:endParaRPr lang="ru-RU" sz="2000" spc="-1" dirty="0">
              <a:latin typeface="Arial"/>
            </a:endParaRPr>
          </a:p>
        </p:txBody>
      </p:sp>
      <p:sp>
        <p:nvSpPr>
          <p:cNvPr id="294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F76BAD3F-02B2-4A0B-BD77-25C344ADAB65}" type="slidenum">
              <a:rPr lang="ru-RU" sz="1200" spc="-1">
                <a:solidFill>
                  <a:srgbClr val="8B8B8B"/>
                </a:solidFill>
                <a:latin typeface="Calibri"/>
              </a:rPr>
              <a:t>2</a:t>
            </a:fld>
            <a:endParaRPr lang="ru-RU" sz="1200" spc="-1" dirty="0">
              <a:latin typeface="Times New Roman"/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4800480" y="3564886"/>
            <a:ext cx="5429250" cy="52387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</a:rPr>
              <a:t>объекты </a:t>
            </a:r>
          </a:p>
          <a:p>
            <a:pPr algn="ctr"/>
            <a:r>
              <a:rPr lang="ru-RU" sz="1600" spc="-1" dirty="0">
                <a:solidFill>
                  <a:srgbClr val="00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</a:rPr>
              <a:t>газораспределения и </a:t>
            </a:r>
            <a:r>
              <a:rPr lang="ru-RU" sz="1600" spc="-1" dirty="0" err="1">
                <a:solidFill>
                  <a:srgbClr val="00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</a:rPr>
              <a:t>газопотребления</a:t>
            </a:r>
            <a:endParaRPr lang="ru-RU" sz="1600" dirty="0">
              <a:noFill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800480" y="4227286"/>
            <a:ext cx="5429250" cy="52387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</a:rPr>
              <a:t>оборудование, </a:t>
            </a:r>
          </a:p>
          <a:p>
            <a:pPr algn="ctr"/>
            <a:r>
              <a:rPr lang="ru-RU" sz="1600" spc="-1" dirty="0">
                <a:solidFill>
                  <a:srgbClr val="00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</a:rPr>
              <a:t>работающим под давлением</a:t>
            </a:r>
            <a:endParaRPr lang="ru-RU" sz="1600" dirty="0">
              <a:noFill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800480" y="4895850"/>
            <a:ext cx="5429250" cy="52387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</a:rPr>
              <a:t>подъемные сооружения</a:t>
            </a:r>
            <a:endParaRPr lang="ru-RU" sz="1600" dirty="0">
              <a:noFill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800480" y="2250436"/>
            <a:ext cx="5429250" cy="52387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</a:rPr>
              <a:t>объекты нефтехимической и нефтеперерабатывающей промышленности</a:t>
            </a:r>
            <a:endParaRPr lang="ru-RU" sz="1600" dirty="0">
              <a:noFill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800480" y="1571626"/>
            <a:ext cx="5429250" cy="52387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</a:rPr>
              <a:t>объекты химической промышленности</a:t>
            </a:r>
            <a:endParaRPr lang="ru-RU" sz="1600" dirty="0">
              <a:noFill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800480" y="2905126"/>
            <a:ext cx="5429250" cy="52387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</a:rPr>
              <a:t>транспортирование опасных веществ</a:t>
            </a:r>
            <a:endParaRPr lang="ru-RU" sz="1600" dirty="0">
              <a:noFill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800480" y="5562601"/>
            <a:ext cx="5429250" cy="101608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latin typeface="Lato" panose="020F0502020204030203" pitchFamily="34" charset="0"/>
                <a:ea typeface="Lato"/>
                <a:cs typeface="Lato" panose="020F0502020204030203" pitchFamily="34" charset="0"/>
              </a:rPr>
              <a:t>безопасное использование и содержания лифтов, подъемных платформ для инвалидов, пассажирских конвейеров (движущихся пешеходных дорожек), эскалаторов</a:t>
            </a:r>
            <a:endParaRPr lang="ru-RU" sz="1600" dirty="0">
              <a:noFill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571400" y="1733550"/>
            <a:ext cx="2981550" cy="4805670"/>
          </a:xfrm>
          <a:prstGeom prst="rightArrow">
            <a:avLst>
              <a:gd name="adj1" fmla="val 50000"/>
              <a:gd name="adj2" fmla="val 37221"/>
            </a:avLst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Отдел промышленной безопасности осуществляет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контроль(надзор)</a:t>
            </a:r>
          </a:p>
        </p:txBody>
      </p:sp>
    </p:spTree>
    <p:extLst>
      <p:ext uri="{BB962C8B-B14F-4D97-AF65-F5344CB8AC3E}">
        <p14:creationId xmlns:p14="http://schemas.microsoft.com/office/powerpoint/2010/main" val="32259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296" name="TextShape 1"/>
          <p:cNvSpPr txBox="1"/>
          <p:nvPr/>
        </p:nvSpPr>
        <p:spPr>
          <a:xfrm>
            <a:off x="251460" y="368640"/>
            <a:ext cx="10092690" cy="95940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rmAutofit/>
          </a:bodyPr>
          <a:lstStyle/>
          <a:p>
            <a:r>
              <a:rPr lang="ru-RU" sz="2400" spc="-1" dirty="0" smtClean="0">
                <a:solidFill>
                  <a:srgbClr val="FFFFFF"/>
                </a:solidFill>
                <a:latin typeface="Lato"/>
              </a:rPr>
              <a:t>ОПАСНЫЕ ПРОИЗВОДСТВЕННЫЕ ОБЪЕКТЫ</a:t>
            </a:r>
            <a:br>
              <a:rPr lang="ru-RU" sz="2400" spc="-1" dirty="0" smtClean="0">
                <a:solidFill>
                  <a:srgbClr val="FFFFFF"/>
                </a:solidFill>
                <a:latin typeface="Lato"/>
              </a:rPr>
            </a:br>
            <a:r>
              <a:rPr lang="ru-RU" sz="2400" spc="-1" dirty="0" smtClean="0">
                <a:solidFill>
                  <a:srgbClr val="FFFFFF"/>
                </a:solidFill>
                <a:latin typeface="Lato"/>
              </a:rPr>
              <a:t>на территории Новгородской области</a:t>
            </a:r>
            <a:endParaRPr lang="ru-RU" sz="2400" spc="-1" dirty="0">
              <a:solidFill>
                <a:srgbClr val="FFFFFF"/>
              </a:solidFill>
              <a:latin typeface="Lato"/>
            </a:endParaRPr>
          </a:p>
        </p:txBody>
      </p:sp>
      <p:graphicFrame>
        <p:nvGraphicFramePr>
          <p:cNvPr id="300" name="Диаграмма 5"/>
          <p:cNvGraphicFramePr/>
          <p:nvPr>
            <p:extLst>
              <p:ext uri="{D42A27DB-BD31-4B8C-83A1-F6EECF244321}">
                <p14:modId xmlns:p14="http://schemas.microsoft.com/office/powerpoint/2010/main" val="786122357"/>
              </p:ext>
            </p:extLst>
          </p:nvPr>
        </p:nvGraphicFramePr>
        <p:xfrm>
          <a:off x="1587780" y="2010435"/>
          <a:ext cx="8997480" cy="152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3"/>
          <p:cNvGraphicFramePr/>
          <p:nvPr>
            <p:extLst>
              <p:ext uri="{D42A27DB-BD31-4B8C-83A1-F6EECF244321}">
                <p14:modId xmlns:p14="http://schemas.microsoft.com/office/powerpoint/2010/main" val="901349636"/>
              </p:ext>
            </p:extLst>
          </p:nvPr>
        </p:nvGraphicFramePr>
        <p:xfrm>
          <a:off x="1953360" y="3969345"/>
          <a:ext cx="8549640" cy="769680"/>
        </p:xfrm>
        <a:graphic>
          <a:graphicData uri="http://schemas.openxmlformats.org/drawingml/2006/table">
            <a:tbl>
              <a:tblPr/>
              <a:tblGrid>
                <a:gridCol w="4264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9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1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3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Виды объектов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I класс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II класс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III класс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IV класс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Всего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49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Подъемные сооружения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188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188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3"/>
          <p:cNvPicPr/>
          <p:nvPr/>
        </p:nvPicPr>
        <p:blipFill>
          <a:blip r:embed="rId4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12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>
                <a:solidFill>
                  <a:srgbClr val="8B8B8B"/>
                </a:solidFill>
                <a:latin typeface="Calibri"/>
              </a:rPr>
              <a:t>3</a:t>
            </a:r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11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/>
          <p:nvPr/>
        </p:nvPicPr>
        <p:blipFill>
          <a:blip r:embed="rId3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711" y="368660"/>
            <a:ext cx="10194201" cy="95988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ПОКАЗАТЕЛИ НАДЗОРНОЙ ДЕЯТЕЛЬНОСТИ </a:t>
            </a:r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ОБЛАСТИ </a:t>
            </a:r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ПРОМЫШЛЕННОЙ </a:t>
            </a:r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БЕЗОПАСНОСТИ за</a:t>
            </a:r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 2023 год</a:t>
            </a:r>
            <a:endParaRPr lang="ru-RU" sz="20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71032"/>
              </p:ext>
            </p:extLst>
          </p:nvPr>
        </p:nvGraphicFramePr>
        <p:xfrm>
          <a:off x="1991612" y="1493664"/>
          <a:ext cx="8208776" cy="3773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6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5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7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7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N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п\п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Cambria Math" pitchFamily="18" charset="0"/>
                          <a:cs typeface="Lato" panose="020F0502020204030203" pitchFamily="34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Lato Light" panose="020F0402020204030203" pitchFamily="34" charset="0"/>
                          <a:ea typeface="Tahoma" panose="020B0604030504040204" pitchFamily="34" charset="0"/>
                          <a:cs typeface="Lato Light" panose="020F0402020204030203" pitchFamily="34" charset="0"/>
                        </a:rPr>
                        <a:t>12 месяцев 2023</a:t>
                      </a:r>
                      <a:endParaRPr lang="ru-RU" sz="1200" b="0" u="none" strike="noStrike" kern="1200" dirty="0">
                        <a:solidFill>
                          <a:schemeClr val="bg1"/>
                        </a:solidFill>
                        <a:effectLst/>
                        <a:latin typeface="Lato Light" panose="020F0402020204030203" pitchFamily="34" charset="0"/>
                        <a:ea typeface="Tahoma" panose="020B0604030504040204" pitchFamily="34" charset="0"/>
                        <a:cs typeface="Lato Light" panose="020F04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chemeClr val="bg1"/>
                          </a:solidFill>
                          <a:latin typeface="Lato Light"/>
                          <a:ea typeface="+mn-ea"/>
                          <a:cs typeface="+mn-cs"/>
                        </a:rPr>
                        <a:t>Подъемные сооружения</a:t>
                      </a:r>
                      <a:endParaRPr lang="ru-RU" sz="1200" b="0" i="0" u="none" strike="noStrike" kern="1200" dirty="0">
                        <a:solidFill>
                          <a:schemeClr val="bg1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chemeClr val="bg1"/>
                          </a:solidFill>
                          <a:latin typeface="Lato Light"/>
                          <a:ea typeface="+mn-ea"/>
                          <a:cs typeface="+mn-cs"/>
                        </a:rPr>
                        <a:t>Лифты</a:t>
                      </a:r>
                      <a:endParaRPr lang="ru-RU" sz="1200" b="0" i="0" u="none" strike="noStrike" kern="1200" dirty="0">
                        <a:solidFill>
                          <a:schemeClr val="bg1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Количество мероприятий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1.1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Плановых проверок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1.2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Внеплановых проверок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1.3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Постоянный государственный надзор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Выявлено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нарушений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406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Общая сумма наложенных штрафов, тыс. рублей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3693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40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4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Общая сумма взысканных штрафов, тыс. рублей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2132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10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6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5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anose="020F0402020204030203" pitchFamily="34" charset="0"/>
                          <a:ea typeface="Cambria Math" pitchFamily="18" charset="0"/>
                          <a:cs typeface="Lato Light" panose="020F0402020204030203" pitchFamily="34" charset="0"/>
                        </a:rPr>
                        <a:t>Административное приостановление деятельности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Lato Ligh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Lato Ligh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Lato Light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143"/>
          <p:cNvSpPr txBox="1">
            <a:spLocks noChangeArrowheads="1"/>
          </p:cNvSpPr>
          <p:nvPr/>
        </p:nvSpPr>
        <p:spPr bwMode="auto">
          <a:xfrm>
            <a:off x="1687331" y="5403434"/>
            <a:ext cx="8817338" cy="738664"/>
          </a:xfrm>
          <a:prstGeom prst="rect">
            <a:avLst/>
          </a:prstGeom>
          <a:solidFill>
            <a:srgbClr val="3498DB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В 2023 году: </a:t>
            </a:r>
          </a:p>
          <a:p>
            <a:r>
              <a:rPr lang="ru-RU" sz="1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Проведено 18 оценок соответствия лицензионным требованиям.</a:t>
            </a:r>
          </a:p>
          <a:p>
            <a:r>
              <a:rPr lang="ru-RU" sz="1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Принято участие в 1 проверке, проведенной органом прокуратуры. Выявлено 7 нарушений.</a:t>
            </a:r>
          </a:p>
        </p:txBody>
      </p:sp>
      <p:pic>
        <p:nvPicPr>
          <p:cNvPr id="10" name="Picture 3"/>
          <p:cNvPicPr/>
          <p:nvPr/>
        </p:nvPicPr>
        <p:blipFill>
          <a:blip r:embed="rId4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8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>
                <a:solidFill>
                  <a:srgbClr val="8B8B8B"/>
                </a:solidFill>
                <a:latin typeface="Calibri"/>
              </a:rPr>
              <a:t>4</a:t>
            </a:r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41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2550" y="366840"/>
            <a:ext cx="10070170" cy="959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20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Итоги работы по контролю за представлением </a:t>
            </a:r>
            <a:r>
              <a:rPr lang="ru-RU" altLang="ru-RU" sz="20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отчетов </a:t>
            </a:r>
            <a:r>
              <a:rPr lang="ru-RU" altLang="ru-RU" sz="20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 Производственному контролю за </a:t>
            </a:r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2022 и 2023 </a:t>
            </a:r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гг.</a:t>
            </a:r>
            <a:endParaRPr lang="ru-RU" altLang="ru-RU" sz="20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54" name="TextBox 53"/>
          <p:cNvSpPr txBox="1">
            <a:spLocks noChangeArrowheads="1"/>
          </p:cNvSpPr>
          <p:nvPr/>
        </p:nvSpPr>
        <p:spPr bwMode="auto">
          <a:xfrm>
            <a:off x="1590617" y="1819450"/>
            <a:ext cx="938416" cy="276225"/>
          </a:xfrm>
          <a:prstGeom prst="rect">
            <a:avLst/>
          </a:prstGeom>
          <a:solidFill>
            <a:srgbClr val="3498D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2024 год</a:t>
            </a:r>
            <a:endParaRPr lang="ru-RU" sz="12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55" name="TextBox 54"/>
          <p:cNvSpPr txBox="1">
            <a:spLocks noChangeArrowheads="1"/>
          </p:cNvSpPr>
          <p:nvPr/>
        </p:nvSpPr>
        <p:spPr bwMode="auto">
          <a:xfrm>
            <a:off x="1598066" y="1457161"/>
            <a:ext cx="930966" cy="276225"/>
          </a:xfrm>
          <a:prstGeom prst="rect">
            <a:avLst/>
          </a:prstGeom>
          <a:solidFill>
            <a:srgbClr val="D61C3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2023 год</a:t>
            </a:r>
            <a:endParaRPr lang="ru-RU" sz="12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891651" y="5024688"/>
            <a:ext cx="12747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85" tIns="44643" rIns="89285" bIns="44643">
            <a:spAutoFit/>
          </a:bodyPr>
          <a:lstStyle/>
          <a:p>
            <a:pPr algn="ctr"/>
            <a:r>
              <a:rPr lang="ru-RU" sz="1200" b="1" dirty="0">
                <a:latin typeface="Lato Light" pitchFamily="34" charset="0"/>
                <a:cs typeface="Lato Light" pitchFamily="34" charset="0"/>
              </a:rPr>
              <a:t>Представлено отчетов по ПК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002134" y="2454266"/>
            <a:ext cx="1323619" cy="2465002"/>
            <a:chOff x="859133" y="2454266"/>
            <a:chExt cx="1323619" cy="2465002"/>
          </a:xfrm>
        </p:grpSpPr>
        <p:pic>
          <p:nvPicPr>
            <p:cNvPr id="20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9133" y="3085626"/>
              <a:ext cx="457200" cy="1827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6487" y="3172956"/>
              <a:ext cx="457200" cy="174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Группа 133"/>
            <p:cNvGrpSpPr>
              <a:grpSpLocks/>
            </p:cNvGrpSpPr>
            <p:nvPr/>
          </p:nvGrpSpPr>
          <p:grpSpPr bwMode="auto">
            <a:xfrm>
              <a:off x="1568926" y="2454266"/>
              <a:ext cx="613826" cy="768000"/>
              <a:chOff x="1061571" y="3699532"/>
              <a:chExt cx="586303" cy="740721"/>
            </a:xfrm>
          </p:grpSpPr>
          <p:grpSp>
            <p:nvGrpSpPr>
              <p:cNvPr id="9" name="Группа 56"/>
              <p:cNvGrpSpPr>
                <a:grpSpLocks/>
              </p:cNvGrpSpPr>
              <p:nvPr/>
            </p:nvGrpSpPr>
            <p:grpSpPr bwMode="auto">
              <a:xfrm>
                <a:off x="1061571" y="4071614"/>
                <a:ext cx="180020" cy="368639"/>
                <a:chOff x="1790110" y="2997822"/>
                <a:chExt cx="180020" cy="368639"/>
              </a:xfrm>
            </p:grpSpPr>
            <p:sp>
              <p:nvSpPr>
                <p:cNvPr id="138" name="Овал 137"/>
                <p:cNvSpPr/>
                <p:nvPr/>
              </p:nvSpPr>
              <p:spPr>
                <a:xfrm>
                  <a:off x="1789953" y="3185790"/>
                  <a:ext cx="180442" cy="1806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1880933" y="2997464"/>
                  <a:ext cx="0" cy="271006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6" name="Прямая соединительная линия 135"/>
              <p:cNvCxnSpPr/>
              <p:nvPr/>
            </p:nvCxnSpPr>
            <p:spPr>
              <a:xfrm flipV="1">
                <a:off x="1156943" y="4078911"/>
                <a:ext cx="32449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14" name="TextBox 69"/>
              <p:cNvSpPr txBox="1">
                <a:spLocks noChangeArrowheads="1"/>
              </p:cNvSpPr>
              <p:nvPr/>
            </p:nvSpPr>
            <p:spPr bwMode="auto">
              <a:xfrm>
                <a:off x="1137702" y="3699532"/>
                <a:ext cx="510172" cy="282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300" dirty="0">
                    <a:solidFill>
                      <a:srgbClr val="0068AB"/>
                    </a:solidFill>
                    <a:latin typeface="a_PlakatTitul" pitchFamily="34" charset="-52"/>
                  </a:rPr>
                  <a:t>89%</a:t>
                </a: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8117254" y="3689035"/>
            <a:ext cx="1350448" cy="1221720"/>
            <a:chOff x="6974254" y="3689035"/>
            <a:chExt cx="1350448" cy="1221720"/>
          </a:xfrm>
        </p:grpSpPr>
        <p:pic>
          <p:nvPicPr>
            <p:cNvPr id="207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0589" y="4444244"/>
              <a:ext cx="457985" cy="466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Группа 74"/>
            <p:cNvGrpSpPr>
              <a:grpSpLocks/>
            </p:cNvGrpSpPr>
            <p:nvPr/>
          </p:nvGrpSpPr>
          <p:grpSpPr bwMode="auto">
            <a:xfrm>
              <a:off x="7885529" y="3741853"/>
              <a:ext cx="439173" cy="741809"/>
              <a:chOff x="1061571" y="3724790"/>
              <a:chExt cx="419193" cy="715463"/>
            </a:xfrm>
          </p:grpSpPr>
          <p:grpSp>
            <p:nvGrpSpPr>
              <p:cNvPr id="11" name="Группа 56"/>
              <p:cNvGrpSpPr>
                <a:grpSpLocks/>
              </p:cNvGrpSpPr>
              <p:nvPr/>
            </p:nvGrpSpPr>
            <p:grpSpPr bwMode="auto">
              <a:xfrm>
                <a:off x="1061571" y="4071614"/>
                <a:ext cx="180020" cy="368639"/>
                <a:chOff x="1790110" y="2997822"/>
                <a:chExt cx="180020" cy="368639"/>
              </a:xfrm>
            </p:grpSpPr>
            <p:sp>
              <p:nvSpPr>
                <p:cNvPr id="128" name="Овал 127"/>
                <p:cNvSpPr/>
                <p:nvPr/>
              </p:nvSpPr>
              <p:spPr>
                <a:xfrm>
                  <a:off x="1789571" y="3185789"/>
                  <a:ext cx="180318" cy="1806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1880487" y="2997462"/>
                  <a:ext cx="0" cy="27100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8" name="Прямая соединительная линия 117"/>
              <p:cNvCxnSpPr/>
              <p:nvPr/>
            </p:nvCxnSpPr>
            <p:spPr>
              <a:xfrm flipV="1">
                <a:off x="1156494" y="4078909"/>
                <a:ext cx="32427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09" name="TextBox 69"/>
              <p:cNvSpPr txBox="1">
                <a:spLocks noChangeArrowheads="1"/>
              </p:cNvSpPr>
              <p:nvPr/>
            </p:nvSpPr>
            <p:spPr bwMode="auto">
              <a:xfrm>
                <a:off x="1061635" y="3724790"/>
                <a:ext cx="414956" cy="282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300" dirty="0">
                    <a:solidFill>
                      <a:srgbClr val="0068AB"/>
                    </a:solidFill>
                    <a:latin typeface="a_PlakatTitul" pitchFamily="34" charset="-52"/>
                  </a:rPr>
                  <a:t>3%</a:t>
                </a:r>
              </a:p>
            </p:txBody>
          </p:sp>
        </p:grpSp>
        <p:pic>
          <p:nvPicPr>
            <p:cNvPr id="207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11450" y="4388511"/>
              <a:ext cx="457200" cy="52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Группа 15"/>
            <p:cNvGrpSpPr>
              <a:grpSpLocks/>
            </p:cNvGrpSpPr>
            <p:nvPr/>
          </p:nvGrpSpPr>
          <p:grpSpPr bwMode="auto">
            <a:xfrm>
              <a:off x="6974254" y="3689035"/>
              <a:ext cx="500455" cy="742826"/>
              <a:chOff x="827893" y="3444419"/>
              <a:chExt cx="462156" cy="742721"/>
            </a:xfrm>
          </p:grpSpPr>
          <p:grpSp>
            <p:nvGrpSpPr>
              <p:cNvPr id="13" name="Группа 14"/>
              <p:cNvGrpSpPr>
                <a:grpSpLocks/>
              </p:cNvGrpSpPr>
              <p:nvPr/>
            </p:nvGrpSpPr>
            <p:grpSpPr bwMode="auto">
              <a:xfrm>
                <a:off x="1061572" y="3827100"/>
                <a:ext cx="180020" cy="360040"/>
                <a:chOff x="1790111" y="2753308"/>
                <a:chExt cx="180020" cy="360040"/>
              </a:xfrm>
            </p:grpSpPr>
            <p:sp>
              <p:nvSpPr>
                <p:cNvPr id="141" name="Овал 140"/>
                <p:cNvSpPr/>
                <p:nvPr/>
              </p:nvSpPr>
              <p:spPr>
                <a:xfrm>
                  <a:off x="1789528" y="2933985"/>
                  <a:ext cx="180319" cy="1793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92855">
                    <a:defRPr/>
                  </a:pPr>
                  <a:endParaRPr lang="ru-RU"/>
                </a:p>
              </p:txBody>
            </p:sp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>
                  <a:off x="1880421" y="2753036"/>
                  <a:ext cx="0" cy="26983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Прямая соединительная линия 132"/>
              <p:cNvCxnSpPr/>
              <p:nvPr/>
            </p:nvCxnSpPr>
            <p:spPr>
              <a:xfrm flipV="1">
                <a:off x="827893" y="3826828"/>
                <a:ext cx="32398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04" name="TextBox 139"/>
              <p:cNvSpPr txBox="1">
                <a:spLocks noChangeArrowheads="1"/>
              </p:cNvSpPr>
              <p:nvPr/>
            </p:nvSpPr>
            <p:spPr bwMode="auto">
              <a:xfrm>
                <a:off x="888584" y="3444419"/>
                <a:ext cx="401465" cy="292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300" dirty="0">
                    <a:solidFill>
                      <a:srgbClr val="0068AB"/>
                    </a:solidFill>
                    <a:latin typeface="a_PlakatTitul" pitchFamily="34" charset="-52"/>
                  </a:rPr>
                  <a:t>4%</a:t>
                </a:r>
              </a:p>
            </p:txBody>
          </p:sp>
        </p:grpSp>
      </p:grpSp>
      <p:sp>
        <p:nvSpPr>
          <p:cNvPr id="2076" name="TextBox 142"/>
          <p:cNvSpPr txBox="1">
            <a:spLocks noChangeArrowheads="1"/>
          </p:cNvSpPr>
          <p:nvPr/>
        </p:nvSpPr>
        <p:spPr bwMode="auto">
          <a:xfrm>
            <a:off x="7780993" y="5023986"/>
            <a:ext cx="2129140" cy="45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285" tIns="44643" rIns="89285" bIns="44643">
            <a:spAutoFit/>
          </a:bodyPr>
          <a:lstStyle/>
          <a:p>
            <a:pPr algn="ctr"/>
            <a:r>
              <a:rPr lang="ru-RU" sz="1200" b="1" dirty="0">
                <a:latin typeface="Lato Light" pitchFamily="34" charset="0"/>
                <a:cs typeface="Lato Light" pitchFamily="34" charset="0"/>
              </a:rPr>
              <a:t>Кол-во банкротов, из числа не сдавших отчеты</a:t>
            </a:r>
          </a:p>
        </p:txBody>
      </p:sp>
      <p:sp>
        <p:nvSpPr>
          <p:cNvPr id="2077" name="TextBox 143"/>
          <p:cNvSpPr txBox="1">
            <a:spLocks noChangeArrowheads="1"/>
          </p:cNvSpPr>
          <p:nvPr/>
        </p:nvSpPr>
        <p:spPr bwMode="auto">
          <a:xfrm>
            <a:off x="1687151" y="5632489"/>
            <a:ext cx="8815749" cy="646331"/>
          </a:xfrm>
          <a:prstGeom prst="rect">
            <a:avLst/>
          </a:prstGeom>
          <a:solidFill>
            <a:srgbClr val="3498DB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Направлено 24 уведомления на составление протоколов об административном правонарушении лицам, </a:t>
            </a:r>
            <a:r>
              <a:rPr lang="ru-RU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не </a:t>
            </a:r>
            <a:r>
              <a:rPr lang="ru-RU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представившим отчет по ПК в установленный срок.</a:t>
            </a: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451485" y="2444457"/>
            <a:ext cx="1064342" cy="705297"/>
            <a:chOff x="438510" y="3480690"/>
            <a:chExt cx="981779" cy="706450"/>
          </a:xfrm>
        </p:grpSpPr>
        <p:grpSp>
          <p:nvGrpSpPr>
            <p:cNvPr id="17" name="Группа 14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161" name="Овал 160"/>
              <p:cNvSpPr/>
              <p:nvPr/>
            </p:nvSpPr>
            <p:spPr>
              <a:xfrm>
                <a:off x="1789591" y="2933667"/>
                <a:ext cx="180116" cy="1796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855">
                  <a:defRPr/>
                </a:pPr>
                <a:endParaRPr lang="ru-RU"/>
              </a:p>
            </p:txBody>
          </p:sp>
          <p:cxnSp>
            <p:nvCxnSpPr>
              <p:cNvPr id="162" name="Прямая соединительная линия 161"/>
              <p:cNvCxnSpPr/>
              <p:nvPr/>
            </p:nvCxnSpPr>
            <p:spPr>
              <a:xfrm>
                <a:off x="1880381" y="2753986"/>
                <a:ext cx="0" cy="27031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Прямая соединительная линия 158"/>
            <p:cNvCxnSpPr/>
            <p:nvPr/>
          </p:nvCxnSpPr>
          <p:spPr>
            <a:xfrm flipV="1">
              <a:off x="828220" y="3827778"/>
              <a:ext cx="32362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89" name="TextBox 159"/>
            <p:cNvSpPr txBox="1">
              <a:spLocks noChangeArrowheads="1"/>
            </p:cNvSpPr>
            <p:nvPr/>
          </p:nvSpPr>
          <p:spPr bwMode="auto">
            <a:xfrm>
              <a:off x="438510" y="3480690"/>
              <a:ext cx="981779" cy="29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>
                  <a:solidFill>
                    <a:srgbClr val="0068AB"/>
                  </a:solidFill>
                  <a:latin typeface="a_PlakatTitul" pitchFamily="34" charset="-52"/>
                </a:rPr>
                <a:t>91%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647010" y="3371396"/>
            <a:ext cx="1451877" cy="1542492"/>
            <a:chOff x="2504009" y="3371396"/>
            <a:chExt cx="1451877" cy="1542492"/>
          </a:xfrm>
        </p:grpSpPr>
        <p:pic>
          <p:nvPicPr>
            <p:cNvPr id="20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2042" y="4149253"/>
              <a:ext cx="457200" cy="76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71486" y="4054021"/>
              <a:ext cx="457200" cy="859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Группа 15"/>
            <p:cNvGrpSpPr>
              <a:grpSpLocks/>
            </p:cNvGrpSpPr>
            <p:nvPr/>
          </p:nvGrpSpPr>
          <p:grpSpPr bwMode="auto">
            <a:xfrm>
              <a:off x="2504009" y="3441505"/>
              <a:ext cx="586715" cy="743521"/>
              <a:chOff x="700556" y="3444539"/>
              <a:chExt cx="541036" cy="742601"/>
            </a:xfrm>
          </p:grpSpPr>
          <p:grpSp>
            <p:nvGrpSpPr>
              <p:cNvPr id="15" name="Группа 14"/>
              <p:cNvGrpSpPr>
                <a:grpSpLocks/>
              </p:cNvGrpSpPr>
              <p:nvPr/>
            </p:nvGrpSpPr>
            <p:grpSpPr bwMode="auto">
              <a:xfrm>
                <a:off x="1061572" y="3827100"/>
                <a:ext cx="180020" cy="360040"/>
                <a:chOff x="1790111" y="2753308"/>
                <a:chExt cx="180020" cy="360040"/>
              </a:xfrm>
            </p:grpSpPr>
            <p:sp>
              <p:nvSpPr>
                <p:cNvPr id="149" name="Овал 148"/>
                <p:cNvSpPr/>
                <p:nvPr/>
              </p:nvSpPr>
              <p:spPr>
                <a:xfrm>
                  <a:off x="1790071" y="2934182"/>
                  <a:ext cx="180060" cy="1791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92855">
                    <a:defRPr/>
                  </a:pPr>
                  <a:endParaRPr lang="ru-RU"/>
                </a:p>
              </p:txBody>
            </p: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1880833" y="2753431"/>
                  <a:ext cx="0" cy="26954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7" name="Прямая соединительная линия 146"/>
              <p:cNvCxnSpPr/>
              <p:nvPr/>
            </p:nvCxnSpPr>
            <p:spPr>
              <a:xfrm flipV="1">
                <a:off x="827308" y="3827223"/>
                <a:ext cx="32498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99" name="TextBox 147"/>
              <p:cNvSpPr txBox="1">
                <a:spLocks noChangeArrowheads="1"/>
              </p:cNvSpPr>
              <p:nvPr/>
            </p:nvSpPr>
            <p:spPr bwMode="auto">
              <a:xfrm>
                <a:off x="700556" y="3444539"/>
                <a:ext cx="400887" cy="29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300" dirty="0">
                    <a:solidFill>
                      <a:srgbClr val="0068AB"/>
                    </a:solidFill>
                    <a:latin typeface="a_PlakatTitul" pitchFamily="34" charset="-52"/>
                  </a:rPr>
                  <a:t>9%</a:t>
                </a:r>
              </a:p>
            </p:txBody>
          </p:sp>
        </p:grpSp>
        <p:grpSp>
          <p:nvGrpSpPr>
            <p:cNvPr id="18" name="Группа 87"/>
            <p:cNvGrpSpPr>
              <a:grpSpLocks/>
            </p:cNvGrpSpPr>
            <p:nvPr/>
          </p:nvGrpSpPr>
          <p:grpSpPr bwMode="auto">
            <a:xfrm>
              <a:off x="3450171" y="3371396"/>
              <a:ext cx="505715" cy="741362"/>
              <a:chOff x="1005012" y="3724756"/>
              <a:chExt cx="481944" cy="715497"/>
            </a:xfrm>
          </p:grpSpPr>
          <p:grpSp>
            <p:nvGrpSpPr>
              <p:cNvPr id="19" name="Группа 56"/>
              <p:cNvGrpSpPr>
                <a:grpSpLocks/>
              </p:cNvGrpSpPr>
              <p:nvPr/>
            </p:nvGrpSpPr>
            <p:grpSpPr bwMode="auto">
              <a:xfrm>
                <a:off x="1061571" y="4071614"/>
                <a:ext cx="180020" cy="368639"/>
                <a:chOff x="1790110" y="2997822"/>
                <a:chExt cx="180020" cy="368639"/>
              </a:xfrm>
            </p:grpSpPr>
            <p:sp>
              <p:nvSpPr>
                <p:cNvPr id="94" name="Овал 93"/>
                <p:cNvSpPr/>
                <p:nvPr/>
              </p:nvSpPr>
              <p:spPr>
                <a:xfrm>
                  <a:off x="1790110" y="3185671"/>
                  <a:ext cx="180032" cy="1807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>
                  <a:off x="1880883" y="2997222"/>
                  <a:ext cx="0" cy="27118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Прямая соединительная линия 90"/>
              <p:cNvCxnSpPr/>
              <p:nvPr/>
            </p:nvCxnSpPr>
            <p:spPr>
              <a:xfrm flipV="1">
                <a:off x="1156882" y="4078674"/>
                <a:ext cx="3237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84" name="TextBox 69"/>
              <p:cNvSpPr txBox="1">
                <a:spLocks noChangeArrowheads="1"/>
              </p:cNvSpPr>
              <p:nvPr/>
            </p:nvSpPr>
            <p:spPr bwMode="auto">
              <a:xfrm>
                <a:off x="1005012" y="3724756"/>
                <a:ext cx="481944" cy="282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300" dirty="0">
                    <a:solidFill>
                      <a:srgbClr val="0068AB"/>
                    </a:solidFill>
                    <a:latin typeface="a_PlakatTitul" pitchFamily="34" charset="-52"/>
                  </a:rPr>
                  <a:t>11%</a:t>
                </a:r>
              </a:p>
            </p:txBody>
          </p:sp>
        </p:grpSp>
      </p:grpSp>
      <p:sp>
        <p:nvSpPr>
          <p:cNvPr id="86" name="TextBox 14"/>
          <p:cNvSpPr txBox="1">
            <a:spLocks noChangeArrowheads="1"/>
          </p:cNvSpPr>
          <p:nvPr/>
        </p:nvSpPr>
        <p:spPr bwMode="auto">
          <a:xfrm>
            <a:off x="3687319" y="5023102"/>
            <a:ext cx="1404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85" tIns="44643" rIns="89285" bIns="44643">
            <a:spAutoFit/>
          </a:bodyPr>
          <a:lstStyle/>
          <a:p>
            <a:pPr algn="ctr"/>
            <a:r>
              <a:rPr lang="ru-RU" sz="1200" b="1" dirty="0">
                <a:latin typeface="Lato Light" pitchFamily="34" charset="0"/>
                <a:cs typeface="Lato Light" pitchFamily="34" charset="0"/>
              </a:rPr>
              <a:t>Не представлено отчётов по ПК</a:t>
            </a:r>
          </a:p>
        </p:txBody>
      </p:sp>
      <p:sp>
        <p:nvSpPr>
          <p:cNvPr id="72" name="TextBox 13"/>
          <p:cNvSpPr txBox="1">
            <a:spLocks noChangeArrowheads="1"/>
          </p:cNvSpPr>
          <p:nvPr/>
        </p:nvSpPr>
        <p:spPr bwMode="auto">
          <a:xfrm>
            <a:off x="5635298" y="4958212"/>
            <a:ext cx="1805950" cy="64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285" tIns="44643" rIns="89285" bIns="44643">
            <a:spAutoFit/>
          </a:bodyPr>
          <a:lstStyle/>
          <a:p>
            <a:pPr algn="ctr"/>
            <a:r>
              <a:rPr lang="ru-RU" sz="1200" b="1" dirty="0">
                <a:latin typeface="Lato Light" pitchFamily="34" charset="0"/>
                <a:cs typeface="Lato Light" pitchFamily="34" charset="0"/>
              </a:rPr>
              <a:t>Привлечено к административной ответственности лиц</a:t>
            </a:r>
          </a:p>
        </p:txBody>
      </p:sp>
      <p:grpSp>
        <p:nvGrpSpPr>
          <p:cNvPr id="73" name="Группа 119"/>
          <p:cNvGrpSpPr>
            <a:grpSpLocks/>
          </p:cNvGrpSpPr>
          <p:nvPr/>
        </p:nvGrpSpPr>
        <p:grpSpPr bwMode="auto">
          <a:xfrm>
            <a:off x="6230957" y="2845891"/>
            <a:ext cx="439006" cy="741809"/>
            <a:chOff x="1061571" y="3724790"/>
            <a:chExt cx="419325" cy="715463"/>
          </a:xfrm>
        </p:grpSpPr>
        <p:grpSp>
          <p:nvGrpSpPr>
            <p:cNvPr id="74" name="Группа 56"/>
            <p:cNvGrpSpPr>
              <a:grpSpLocks/>
            </p:cNvGrpSpPr>
            <p:nvPr/>
          </p:nvGrpSpPr>
          <p:grpSpPr bwMode="auto">
            <a:xfrm>
              <a:off x="1061571" y="4071614"/>
              <a:ext cx="180020" cy="368639"/>
              <a:chOff x="1790110" y="2997822"/>
              <a:chExt cx="180020" cy="368639"/>
            </a:xfrm>
          </p:grpSpPr>
          <p:sp>
            <p:nvSpPr>
              <p:cNvPr id="77" name="Овал 76"/>
              <p:cNvSpPr/>
              <p:nvPr/>
            </p:nvSpPr>
            <p:spPr>
              <a:xfrm>
                <a:off x="1789411" y="3185789"/>
                <a:ext cx="180444" cy="180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1880391" y="2997462"/>
                <a:ext cx="0" cy="27100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1156401" y="4078909"/>
              <a:ext cx="32449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69"/>
            <p:cNvSpPr txBox="1">
              <a:spLocks noChangeArrowheads="1"/>
            </p:cNvSpPr>
            <p:nvPr/>
          </p:nvSpPr>
          <p:spPr bwMode="auto">
            <a:xfrm>
              <a:off x="1099871" y="3724790"/>
              <a:ext cx="366248" cy="28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300" dirty="0">
                  <a:solidFill>
                    <a:srgbClr val="0068AB"/>
                  </a:solidFill>
                  <a:latin typeface="a_PlakatTitul" pitchFamily="34" charset="-52"/>
                </a:rPr>
                <a:t>21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081074" y="3543858"/>
            <a:ext cx="1191187" cy="1368566"/>
            <a:chOff x="4938073" y="3543858"/>
            <a:chExt cx="1191187" cy="1368566"/>
          </a:xfrm>
        </p:grpSpPr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8073" y="3543858"/>
              <a:ext cx="457200" cy="136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44582" y="4797152"/>
              <a:ext cx="457985" cy="115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9" name="Группа 74"/>
            <p:cNvGrpSpPr>
              <a:grpSpLocks/>
            </p:cNvGrpSpPr>
            <p:nvPr/>
          </p:nvGrpSpPr>
          <p:grpSpPr bwMode="auto">
            <a:xfrm>
              <a:off x="5690087" y="4139968"/>
              <a:ext cx="439173" cy="741809"/>
              <a:chOff x="1061571" y="3724790"/>
              <a:chExt cx="419193" cy="715463"/>
            </a:xfrm>
          </p:grpSpPr>
          <p:grpSp>
            <p:nvGrpSpPr>
              <p:cNvPr id="80" name="Группа 56"/>
              <p:cNvGrpSpPr>
                <a:grpSpLocks/>
              </p:cNvGrpSpPr>
              <p:nvPr/>
            </p:nvGrpSpPr>
            <p:grpSpPr bwMode="auto">
              <a:xfrm>
                <a:off x="1061571" y="4071614"/>
                <a:ext cx="180020" cy="368639"/>
                <a:chOff x="1790110" y="2997822"/>
                <a:chExt cx="180020" cy="368639"/>
              </a:xfrm>
            </p:grpSpPr>
            <p:sp>
              <p:nvSpPr>
                <p:cNvPr id="83" name="Овал 82"/>
                <p:cNvSpPr/>
                <p:nvPr/>
              </p:nvSpPr>
              <p:spPr>
                <a:xfrm>
                  <a:off x="1789571" y="3185789"/>
                  <a:ext cx="180318" cy="1806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1880487" y="2997462"/>
                  <a:ext cx="0" cy="27100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Прямая соединительная линия 80"/>
              <p:cNvCxnSpPr/>
              <p:nvPr/>
            </p:nvCxnSpPr>
            <p:spPr>
              <a:xfrm flipV="1">
                <a:off x="1156494" y="4078909"/>
                <a:ext cx="32427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TextBox 69"/>
              <p:cNvSpPr txBox="1">
                <a:spLocks noChangeArrowheads="1"/>
              </p:cNvSpPr>
              <p:nvPr/>
            </p:nvSpPr>
            <p:spPr bwMode="auto">
              <a:xfrm>
                <a:off x="1133549" y="3724790"/>
                <a:ext cx="271129" cy="282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300" dirty="0">
                    <a:solidFill>
                      <a:srgbClr val="0068AB"/>
                    </a:solidFill>
                    <a:latin typeface="a_PlakatTitul" pitchFamily="34" charset="-52"/>
                  </a:rPr>
                  <a:t>0</a:t>
                </a:r>
              </a:p>
            </p:txBody>
          </p:sp>
        </p:grpSp>
      </p:grp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62131"/>
              </p:ext>
            </p:extLst>
          </p:nvPr>
        </p:nvGraphicFramePr>
        <p:xfrm>
          <a:off x="3512842" y="1455518"/>
          <a:ext cx="4604412" cy="988939"/>
        </p:xfrm>
        <a:graphic>
          <a:graphicData uri="http://schemas.openxmlformats.org/drawingml/2006/table">
            <a:tbl>
              <a:tblPr/>
              <a:tblGrid>
                <a:gridCol w="635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9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4701">
                  <a:extLst>
                    <a:ext uri="{9D8B030D-6E8A-4147-A177-3AD203B41FA5}">
                      <a16:colId xmlns:a16="http://schemas.microsoft.com/office/drawing/2014/main" xmlns="" val="1209191286"/>
                    </a:ext>
                  </a:extLst>
                </a:gridCol>
                <a:gridCol w="1384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6918">
                <a:tc>
                  <a:txBody>
                    <a:bodyPr/>
                    <a:lstStyle/>
                    <a:p>
                      <a:pPr marL="0" marR="0" lvl="0" indent="0" algn="ctr" defTabSz="89285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+mn-ea"/>
                        <a:cs typeface="Lato" panose="020F0502020204030203" pitchFamily="34" charset="0"/>
                      </a:endParaRP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85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Lato" panose="020F0502020204030203" pitchFamily="34" charset="0"/>
                        </a:rPr>
                        <a:t>Всего поднадзорных организаций</a:t>
                      </a: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85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Lato" panose="020F0502020204030203" pitchFamily="34" charset="0"/>
                        </a:rPr>
                        <a:t>Не сдало ПК</a:t>
                      </a: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85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+mn-ea"/>
                          <a:cs typeface="Lato" panose="020F0502020204030203" pitchFamily="34" charset="0"/>
                        </a:rPr>
                        <a:t>Банкроты</a:t>
                      </a: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9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5397761"/>
                  </a:ext>
                </a:extLst>
              </a:tr>
              <a:tr h="215385">
                <a:tc>
                  <a:txBody>
                    <a:bodyPr/>
                    <a:lstStyle/>
                    <a:p>
                      <a:pPr marL="0" marR="0" lvl="0" indent="0" algn="ctr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2023 г</a:t>
                      </a: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383</a:t>
                      </a: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35</a:t>
                      </a: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385">
                <a:tc>
                  <a:txBody>
                    <a:bodyPr/>
                    <a:lstStyle/>
                    <a:p>
                      <a:pPr marL="0" marR="0" lvl="0" indent="0" algn="ctr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2024 г</a:t>
                      </a: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385</a:t>
                      </a: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13</a:t>
                      </a:r>
                    </a:p>
                  </a:txBody>
                  <a:tcPr marL="9523" marR="9523" marT="95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5" t="21403" r="24294" b="27764"/>
          <a:stretch/>
        </p:blipFill>
        <p:spPr bwMode="auto">
          <a:xfrm>
            <a:off x="9099441" y="1467048"/>
            <a:ext cx="2681241" cy="209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/>
          <p:cNvPicPr/>
          <p:nvPr/>
        </p:nvPicPr>
        <p:blipFill>
          <a:blip r:embed="rId6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85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>
                <a:solidFill>
                  <a:srgbClr val="8B8B8B"/>
                </a:solidFill>
                <a:latin typeface="Calibri"/>
              </a:rPr>
              <a:t>5</a:t>
            </a:r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75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>
          <a:xfrm>
            <a:off x="262549" y="368640"/>
            <a:ext cx="10146583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FFFFFF"/>
                </a:solidFill>
                <a:latin typeface="Lato"/>
                <a:ea typeface="Lato"/>
              </a:rPr>
              <a:t>ПРОФИЛАКТИЧЕСКАЯ ДЕЯТЕЛЬНОСТЬ </a:t>
            </a:r>
            <a:endParaRPr lang="ru-RU" sz="2000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FFFFFF"/>
                </a:solidFill>
                <a:latin typeface="Lato"/>
                <a:ea typeface="Lato"/>
              </a:rPr>
              <a:t>за 2023 год</a:t>
            </a:r>
            <a:endParaRPr lang="ru-RU" sz="2000" spc="-1" dirty="0">
              <a:latin typeface="Arial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99634278"/>
              </p:ext>
            </p:extLst>
          </p:nvPr>
        </p:nvGraphicFramePr>
        <p:xfrm>
          <a:off x="5050263" y="2156263"/>
          <a:ext cx="5358870" cy="376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stomShape 19"/>
          <p:cNvSpPr/>
          <p:nvPr/>
        </p:nvSpPr>
        <p:spPr>
          <a:xfrm rot="10800000">
            <a:off x="4520397" y="2701879"/>
            <a:ext cx="1916724" cy="439775"/>
          </a:xfrm>
          <a:prstGeom prst="bentConnector3">
            <a:avLst>
              <a:gd name="adj1" fmla="val 5228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22"/>
          <p:cNvSpPr/>
          <p:nvPr/>
        </p:nvSpPr>
        <p:spPr>
          <a:xfrm>
            <a:off x="5728645" y="2850720"/>
            <a:ext cx="460296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421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0" name="CustomShape 23"/>
          <p:cNvSpPr/>
          <p:nvPr/>
        </p:nvSpPr>
        <p:spPr>
          <a:xfrm>
            <a:off x="3316506" y="2395556"/>
            <a:ext cx="20689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Консультирование</a:t>
            </a:r>
            <a:endParaRPr lang="ru-RU" sz="1400" spc="-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CustomShape 19"/>
          <p:cNvSpPr/>
          <p:nvPr/>
        </p:nvSpPr>
        <p:spPr>
          <a:xfrm rot="10800000">
            <a:off x="4281244" y="4475007"/>
            <a:ext cx="1949359" cy="335756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2"/>
          <p:cNvSpPr/>
          <p:nvPr/>
        </p:nvSpPr>
        <p:spPr>
          <a:xfrm>
            <a:off x="5478758" y="4519830"/>
            <a:ext cx="380274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27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3" name="CustomShape 23"/>
          <p:cNvSpPr/>
          <p:nvPr/>
        </p:nvSpPr>
        <p:spPr>
          <a:xfrm>
            <a:off x="3088665" y="3953241"/>
            <a:ext cx="2373549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Объявление предостережения</a:t>
            </a:r>
            <a:endParaRPr lang="ru-RU" sz="1400" spc="-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ustomShape 22"/>
          <p:cNvSpPr/>
          <p:nvPr/>
        </p:nvSpPr>
        <p:spPr>
          <a:xfrm flipH="1">
            <a:off x="5383621" y="5213102"/>
            <a:ext cx="477121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788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6" name="CustomShape 23"/>
          <p:cNvSpPr/>
          <p:nvPr/>
        </p:nvSpPr>
        <p:spPr>
          <a:xfrm>
            <a:off x="3007052" y="5504037"/>
            <a:ext cx="20689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Информирование</a:t>
            </a:r>
            <a:endParaRPr lang="ru-RU" sz="1400" spc="-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CustomShape 19"/>
          <p:cNvSpPr/>
          <p:nvPr/>
        </p:nvSpPr>
        <p:spPr>
          <a:xfrm rot="10800000" flipV="1">
            <a:off x="4281245" y="5526385"/>
            <a:ext cx="2926131" cy="306324"/>
          </a:xfrm>
          <a:prstGeom prst="bentConnector3">
            <a:avLst>
              <a:gd name="adj1" fmla="val 72458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3372206" y="1510671"/>
            <a:ext cx="5800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Проведено </a:t>
            </a:r>
            <a:r>
              <a:rPr lang="ru-RU" b="1" dirty="0">
                <a:solidFill>
                  <a:srgbClr val="0000FF"/>
                </a:solidFill>
              </a:rPr>
              <a:t>1236</a:t>
            </a:r>
            <a:r>
              <a:rPr lang="ru-RU" dirty="0"/>
              <a:t> профилактических мероприятий</a:t>
            </a:r>
          </a:p>
        </p:txBody>
      </p:sp>
      <p:pic>
        <p:nvPicPr>
          <p:cNvPr id="2050" name="Picture 2" descr="C:\Users\guran\AppData\Local\Temp\Tmp_view\3007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71" y="1738725"/>
            <a:ext cx="1619983" cy="16199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71" y="4942556"/>
            <a:ext cx="1378295" cy="1378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guran\AppData\Local\Temp\Tmp_view\111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37" y="3400828"/>
            <a:ext cx="2152249" cy="14348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/>
          <p:nvPr/>
        </p:nvPicPr>
        <p:blipFill>
          <a:blip r:embed="rId7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20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>
                <a:solidFill>
                  <a:srgbClr val="8B8B8B"/>
                </a:solidFill>
                <a:latin typeface="Calibri"/>
              </a:rPr>
              <a:t>6</a:t>
            </a:r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15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/>
          <p:nvPr/>
        </p:nvPicPr>
        <p:blipFill>
          <a:blip r:embed="rId3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34735937"/>
              </p:ext>
            </p:extLst>
          </p:nvPr>
        </p:nvGraphicFramePr>
        <p:xfrm>
          <a:off x="2693054" y="2565844"/>
          <a:ext cx="6704746" cy="414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stomShape 4"/>
          <p:cNvSpPr/>
          <p:nvPr/>
        </p:nvSpPr>
        <p:spPr>
          <a:xfrm>
            <a:off x="160020" y="368640"/>
            <a:ext cx="10432534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FFFFFF"/>
                </a:solidFill>
                <a:latin typeface="Lato"/>
                <a:ea typeface="Lato"/>
              </a:rPr>
              <a:t>ФЕДЕРАЛЬНЫЙ ГОСУДАРСТВЕННЫЙ НАДЗОР</a:t>
            </a:r>
            <a:endParaRPr lang="ru-RU" sz="2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FFFFFF"/>
                </a:solidFill>
                <a:latin typeface="Lato"/>
                <a:ea typeface="Lato"/>
              </a:rPr>
              <a:t>за подъемными сооружениями, применяемыми на ОПО</a:t>
            </a:r>
            <a:endParaRPr lang="ru-RU" sz="2400" spc="-1" dirty="0">
              <a:latin typeface="Arial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1396759" y="1405021"/>
            <a:ext cx="9398243" cy="7218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450000" algn="l"/>
              </a:tabLst>
            </a:pPr>
            <a:r>
              <a:rPr lang="ru-RU" sz="1500" spc="-1" dirty="0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lang="ru-RU" spc="-1" dirty="0">
                <a:solidFill>
                  <a:srgbClr val="000000"/>
                </a:solidFill>
                <a:latin typeface="Lato"/>
                <a:ea typeface="Lato"/>
              </a:rPr>
              <a:t>На территории Новгородской области зарегистрировано </a:t>
            </a:r>
          </a:p>
          <a:p>
            <a:pPr algn="ctr">
              <a:tabLst>
                <a:tab pos="450000" algn="l"/>
              </a:tabLst>
            </a:pPr>
            <a:r>
              <a:rPr lang="ru-RU" b="1" spc="-1" dirty="0">
                <a:solidFill>
                  <a:srgbClr val="0000FF"/>
                </a:solidFill>
                <a:latin typeface="Lato"/>
                <a:ea typeface="Lato"/>
              </a:rPr>
              <a:t>704</a:t>
            </a:r>
            <a:r>
              <a:rPr lang="en-US" spc="-1" dirty="0">
                <a:solidFill>
                  <a:srgbClr val="000000"/>
                </a:solidFill>
                <a:latin typeface="Lato"/>
                <a:ea typeface="Lato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Lato"/>
                <a:ea typeface="Lato"/>
              </a:rPr>
              <a:t>технических устройства относящихся к подъёмным сооружениям</a:t>
            </a:r>
          </a:p>
          <a:p>
            <a:pPr algn="ctr">
              <a:tabLst>
                <a:tab pos="450000" algn="l"/>
              </a:tabLst>
            </a:pPr>
            <a:endParaRPr lang="ru-RU" sz="500" b="1" spc="-1" dirty="0">
              <a:solidFill>
                <a:srgbClr val="000000"/>
              </a:solidFill>
              <a:latin typeface="Lato"/>
              <a:ea typeface="Lat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725075" y="3196202"/>
            <a:ext cx="1975179" cy="472105"/>
            <a:chOff x="6159838" y="2829023"/>
            <a:chExt cx="1975179" cy="472105"/>
          </a:xfrm>
        </p:grpSpPr>
        <p:sp>
          <p:nvSpPr>
            <p:cNvPr id="14" name="CustomShape 20"/>
            <p:cNvSpPr/>
            <p:nvPr/>
          </p:nvSpPr>
          <p:spPr>
            <a:xfrm>
              <a:off x="6904307" y="2994805"/>
              <a:ext cx="1230710" cy="30632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b="1" spc="-1" dirty="0">
                  <a:solidFill>
                    <a:srgbClr val="000000"/>
                  </a:solidFill>
                  <a:latin typeface="Lato Light"/>
                </a:rPr>
                <a:t>Мостовые</a:t>
              </a:r>
              <a:endParaRPr lang="ru-RU" sz="1400" spc="-1" dirty="0">
                <a:latin typeface="Arial"/>
              </a:endParaRPr>
            </a:p>
          </p:txBody>
        </p:sp>
        <p:sp>
          <p:nvSpPr>
            <p:cNvPr id="15" name="CustomShape 18"/>
            <p:cNvSpPr/>
            <p:nvPr/>
          </p:nvSpPr>
          <p:spPr>
            <a:xfrm rot="10800000" flipH="1" flipV="1">
              <a:off x="6159838" y="3118523"/>
              <a:ext cx="1401334" cy="182507"/>
            </a:xfrm>
            <a:prstGeom prst="bentConnector3">
              <a:avLst>
                <a:gd name="adj1" fmla="val 56000"/>
              </a:avLst>
            </a:prstGeom>
            <a:noFill/>
            <a:ln w="9360">
              <a:solidFill>
                <a:srgbClr val="BFBFBF"/>
              </a:solidFill>
              <a:miter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21"/>
            <p:cNvSpPr/>
            <p:nvPr/>
          </p:nvSpPr>
          <p:spPr>
            <a:xfrm>
              <a:off x="6338004" y="2829023"/>
              <a:ext cx="488140" cy="290934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spc="-1" dirty="0">
                  <a:solidFill>
                    <a:schemeClr val="tx2">
                      <a:lumMod val="75000"/>
                    </a:schemeClr>
                  </a:solidFill>
                  <a:latin typeface="a_PlakatTitul"/>
                </a:rPr>
                <a:t>172</a:t>
              </a:r>
              <a:endParaRPr lang="ru-RU" sz="1300" b="1" spc="-1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19" name="CustomShape 20"/>
          <p:cNvSpPr/>
          <p:nvPr/>
        </p:nvSpPr>
        <p:spPr>
          <a:xfrm>
            <a:off x="8532020" y="5472539"/>
            <a:ext cx="1459067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 Light"/>
              </a:rPr>
              <a:t>Портальные</a:t>
            </a:r>
            <a:endParaRPr lang="ru-RU" sz="1100" spc="-1" dirty="0">
              <a:latin typeface="Arial"/>
            </a:endParaRPr>
          </a:p>
        </p:txBody>
      </p:sp>
      <p:sp>
        <p:nvSpPr>
          <p:cNvPr id="20" name="CustomShape 18"/>
          <p:cNvSpPr/>
          <p:nvPr/>
        </p:nvSpPr>
        <p:spPr>
          <a:xfrm rot="10800000" flipH="1" flipV="1">
            <a:off x="7898711" y="5517305"/>
            <a:ext cx="1437007" cy="235671"/>
          </a:xfrm>
          <a:prstGeom prst="bentConnector3">
            <a:avLst>
              <a:gd name="adj1" fmla="val 52278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1"/>
          <p:cNvSpPr/>
          <p:nvPr/>
        </p:nvSpPr>
        <p:spPr>
          <a:xfrm>
            <a:off x="8068182" y="5248962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2" name="CustomShape 20"/>
          <p:cNvSpPr/>
          <p:nvPr/>
        </p:nvSpPr>
        <p:spPr>
          <a:xfrm>
            <a:off x="8549718" y="4997976"/>
            <a:ext cx="1309117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 Light"/>
              </a:rPr>
              <a:t>Башенные</a:t>
            </a:r>
            <a:endParaRPr lang="ru-RU" sz="1400" spc="-1" dirty="0">
              <a:latin typeface="Arial"/>
            </a:endParaRPr>
          </a:p>
        </p:txBody>
      </p:sp>
      <p:sp>
        <p:nvSpPr>
          <p:cNvPr id="23" name="CustomShape 18"/>
          <p:cNvSpPr/>
          <p:nvPr/>
        </p:nvSpPr>
        <p:spPr>
          <a:xfrm rot="10800000">
            <a:off x="8068184" y="5098873"/>
            <a:ext cx="1370313" cy="171605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1"/>
          <p:cNvSpPr/>
          <p:nvPr/>
        </p:nvSpPr>
        <p:spPr>
          <a:xfrm>
            <a:off x="8084481" y="4813149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35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5" name="CustomShape 18"/>
          <p:cNvSpPr/>
          <p:nvPr/>
        </p:nvSpPr>
        <p:spPr>
          <a:xfrm rot="10800000" flipH="1">
            <a:off x="2741637" y="3393339"/>
            <a:ext cx="1836326" cy="225306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18"/>
          <p:cNvSpPr/>
          <p:nvPr/>
        </p:nvSpPr>
        <p:spPr>
          <a:xfrm rot="10800000" flipV="1">
            <a:off x="2758404" y="5152760"/>
            <a:ext cx="1345997" cy="151539"/>
          </a:xfrm>
          <a:prstGeom prst="bentConnector3">
            <a:avLst>
              <a:gd name="adj1" fmla="val 28306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18"/>
          <p:cNvSpPr/>
          <p:nvPr/>
        </p:nvSpPr>
        <p:spPr>
          <a:xfrm rot="10800000" flipV="1">
            <a:off x="2876125" y="5572513"/>
            <a:ext cx="1425897" cy="239272"/>
          </a:xfrm>
          <a:prstGeom prst="bentConnector3">
            <a:avLst>
              <a:gd name="adj1" fmla="val 35012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18"/>
          <p:cNvSpPr/>
          <p:nvPr/>
        </p:nvSpPr>
        <p:spPr>
          <a:xfrm rot="10800000" flipV="1">
            <a:off x="2959662" y="6019977"/>
            <a:ext cx="1757554" cy="182177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18"/>
          <p:cNvSpPr/>
          <p:nvPr/>
        </p:nvSpPr>
        <p:spPr>
          <a:xfrm rot="10800000">
            <a:off x="7352287" y="6094667"/>
            <a:ext cx="1779827" cy="191908"/>
          </a:xfrm>
          <a:prstGeom prst="bentConnector3">
            <a:avLst>
              <a:gd name="adj1" fmla="val 46718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20"/>
          <p:cNvSpPr/>
          <p:nvPr/>
        </p:nvSpPr>
        <p:spPr>
          <a:xfrm>
            <a:off x="1611362" y="4311423"/>
            <a:ext cx="1878871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 Light"/>
              </a:rPr>
              <a:t>Кран-манипулятор</a:t>
            </a:r>
            <a:endParaRPr lang="ru-RU" sz="1400" spc="-1" dirty="0">
              <a:latin typeface="Arial"/>
            </a:endParaRPr>
          </a:p>
        </p:txBody>
      </p:sp>
      <p:sp>
        <p:nvSpPr>
          <p:cNvPr id="32" name="CustomShape 21"/>
          <p:cNvSpPr/>
          <p:nvPr/>
        </p:nvSpPr>
        <p:spPr>
          <a:xfrm>
            <a:off x="3616260" y="4875281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11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3" name="CustomShape 21"/>
          <p:cNvSpPr/>
          <p:nvPr/>
        </p:nvSpPr>
        <p:spPr>
          <a:xfrm>
            <a:off x="3510486" y="4108805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56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4" name="CustomShape 20"/>
          <p:cNvSpPr/>
          <p:nvPr/>
        </p:nvSpPr>
        <p:spPr>
          <a:xfrm>
            <a:off x="1727902" y="5020749"/>
            <a:ext cx="2026655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 Light"/>
              </a:rPr>
              <a:t>Железнодорожные</a:t>
            </a:r>
            <a:endParaRPr lang="ru-RU" sz="1400" spc="-1" dirty="0">
              <a:latin typeface="Arial"/>
            </a:endParaRPr>
          </a:p>
        </p:txBody>
      </p:sp>
      <p:sp>
        <p:nvSpPr>
          <p:cNvPr id="35" name="CustomShape 21"/>
          <p:cNvSpPr/>
          <p:nvPr/>
        </p:nvSpPr>
        <p:spPr>
          <a:xfrm>
            <a:off x="3770294" y="5327071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47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6" name="CustomShape 20"/>
          <p:cNvSpPr/>
          <p:nvPr/>
        </p:nvSpPr>
        <p:spPr>
          <a:xfrm>
            <a:off x="2325972" y="5510690"/>
            <a:ext cx="1434794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 Light"/>
              </a:rPr>
              <a:t>Гусеничные</a:t>
            </a:r>
            <a:endParaRPr lang="ru-RU" sz="1400" spc="-1" dirty="0">
              <a:latin typeface="Arial"/>
            </a:endParaRPr>
          </a:p>
        </p:txBody>
      </p:sp>
      <p:sp>
        <p:nvSpPr>
          <p:cNvPr id="37" name="CustomShape 20"/>
          <p:cNvSpPr/>
          <p:nvPr/>
        </p:nvSpPr>
        <p:spPr>
          <a:xfrm>
            <a:off x="1991321" y="5895831"/>
            <a:ext cx="1801335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 Light"/>
              </a:rPr>
              <a:t>Пневмоколесные</a:t>
            </a:r>
            <a:endParaRPr lang="ru-RU" sz="1400" spc="-1" dirty="0">
              <a:latin typeface="Arial"/>
            </a:endParaRPr>
          </a:p>
        </p:txBody>
      </p:sp>
      <p:sp>
        <p:nvSpPr>
          <p:cNvPr id="38" name="CustomShape 21"/>
          <p:cNvSpPr/>
          <p:nvPr/>
        </p:nvSpPr>
        <p:spPr>
          <a:xfrm>
            <a:off x="4016239" y="5747457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12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9" name="CustomShape 20"/>
          <p:cNvSpPr/>
          <p:nvPr/>
        </p:nvSpPr>
        <p:spPr>
          <a:xfrm>
            <a:off x="8302904" y="6001888"/>
            <a:ext cx="164700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 Light"/>
              </a:rPr>
              <a:t>Автомобильные</a:t>
            </a:r>
            <a:endParaRPr lang="ru-RU" sz="1400" spc="-1" dirty="0">
              <a:latin typeface="Arial"/>
            </a:endParaRPr>
          </a:p>
        </p:txBody>
      </p:sp>
      <p:sp>
        <p:nvSpPr>
          <p:cNvPr id="40" name="CustomShape 21"/>
          <p:cNvSpPr/>
          <p:nvPr/>
        </p:nvSpPr>
        <p:spPr>
          <a:xfrm>
            <a:off x="7514816" y="5811785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183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1" name="CustomShape 20"/>
          <p:cNvSpPr/>
          <p:nvPr/>
        </p:nvSpPr>
        <p:spPr>
          <a:xfrm>
            <a:off x="8648800" y="4399999"/>
            <a:ext cx="123071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 Light"/>
              </a:rPr>
              <a:t>Козловые</a:t>
            </a:r>
            <a:endParaRPr lang="ru-RU" sz="1400" spc="-1" dirty="0">
              <a:latin typeface="Arial"/>
            </a:endParaRPr>
          </a:p>
        </p:txBody>
      </p:sp>
      <p:sp>
        <p:nvSpPr>
          <p:cNvPr id="42" name="CustomShape 20"/>
          <p:cNvSpPr/>
          <p:nvPr/>
        </p:nvSpPr>
        <p:spPr>
          <a:xfrm>
            <a:off x="1714317" y="3343789"/>
            <a:ext cx="2266404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 Light"/>
              </a:rPr>
              <a:t>Подъёмник (вышка)</a:t>
            </a:r>
            <a:endParaRPr lang="ru-RU" sz="1400" spc="-1" dirty="0">
              <a:latin typeface="Arial"/>
            </a:endParaRPr>
          </a:p>
        </p:txBody>
      </p:sp>
      <p:sp>
        <p:nvSpPr>
          <p:cNvPr id="43" name="CustomShape 21"/>
          <p:cNvSpPr/>
          <p:nvPr/>
        </p:nvSpPr>
        <p:spPr>
          <a:xfrm>
            <a:off x="3728883" y="3102405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143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5" name="CustomShape 20"/>
          <p:cNvSpPr/>
          <p:nvPr/>
        </p:nvSpPr>
        <p:spPr>
          <a:xfrm>
            <a:off x="7392810" y="2646601"/>
            <a:ext cx="2646752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 Light"/>
              </a:rPr>
              <a:t>Строительные подъёмники</a:t>
            </a:r>
            <a:endParaRPr lang="ru-RU" sz="1400" spc="-1" dirty="0">
              <a:latin typeface="Arial"/>
            </a:endParaRPr>
          </a:p>
        </p:txBody>
      </p:sp>
      <p:sp>
        <p:nvSpPr>
          <p:cNvPr id="46" name="CustomShape 18"/>
          <p:cNvSpPr/>
          <p:nvPr/>
        </p:nvSpPr>
        <p:spPr>
          <a:xfrm rot="10800000" flipH="1" flipV="1">
            <a:off x="6012017" y="2772273"/>
            <a:ext cx="2455448" cy="182508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1"/>
          <p:cNvSpPr/>
          <p:nvPr/>
        </p:nvSpPr>
        <p:spPr>
          <a:xfrm>
            <a:off x="6436491" y="2495336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11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9" name="CustomShape 20"/>
          <p:cNvSpPr/>
          <p:nvPr/>
        </p:nvSpPr>
        <p:spPr>
          <a:xfrm>
            <a:off x="1445144" y="2620813"/>
            <a:ext cx="3292453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Lato Light"/>
              </a:rPr>
              <a:t>Буксировочные канатные  дороги</a:t>
            </a:r>
            <a:endParaRPr lang="ru-RU" sz="1400" spc="-1" dirty="0">
              <a:latin typeface="Arial"/>
            </a:endParaRPr>
          </a:p>
        </p:txBody>
      </p:sp>
      <p:sp>
        <p:nvSpPr>
          <p:cNvPr id="50" name="CustomShape 18"/>
          <p:cNvSpPr/>
          <p:nvPr/>
        </p:nvSpPr>
        <p:spPr>
          <a:xfrm rot="10800000" flipH="1">
            <a:off x="3035050" y="2767877"/>
            <a:ext cx="2823593" cy="131233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21"/>
          <p:cNvSpPr/>
          <p:nvPr/>
        </p:nvSpPr>
        <p:spPr>
          <a:xfrm>
            <a:off x="4717216" y="2542559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</a:t>
            </a:r>
            <a:endParaRPr lang="ru-RU" sz="13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48" name="Picture 3"/>
          <p:cNvPicPr/>
          <p:nvPr/>
        </p:nvPicPr>
        <p:blipFill>
          <a:blip r:embed="rId5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53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>
                <a:solidFill>
                  <a:srgbClr val="8B8B8B"/>
                </a:solidFill>
                <a:latin typeface="Calibri"/>
              </a:rPr>
              <a:t>7</a:t>
            </a:r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3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59384744"/>
              </p:ext>
            </p:extLst>
          </p:nvPr>
        </p:nvGraphicFramePr>
        <p:xfrm>
          <a:off x="1820910" y="2222224"/>
          <a:ext cx="4397489" cy="409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Shape 2"/>
          <p:cNvSpPr txBox="1"/>
          <p:nvPr/>
        </p:nvSpPr>
        <p:spPr>
          <a:xfrm>
            <a:off x="1658639" y="1511966"/>
            <a:ext cx="9119520" cy="5987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>
              <a:tabLst>
                <a:tab pos="450000" algn="l"/>
              </a:tabLst>
            </a:pPr>
            <a:r>
              <a:rPr lang="ru-RU" sz="1500" spc="-1" dirty="0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lang="ru-RU" sz="1500" spc="-1" dirty="0">
                <a:latin typeface="Lato"/>
                <a:ea typeface="Lato"/>
              </a:rPr>
              <a:t>	</a:t>
            </a:r>
            <a:r>
              <a:rPr lang="ru-RU" spc="-1" dirty="0">
                <a:latin typeface="Lato"/>
                <a:ea typeface="Lato"/>
              </a:rPr>
              <a:t>На территории Новгородской области </a:t>
            </a:r>
            <a:r>
              <a:rPr lang="ru-RU" b="1" spc="-1" dirty="0">
                <a:latin typeface="Lato"/>
                <a:ea typeface="Lato"/>
              </a:rPr>
              <a:t>зарегистрировано </a:t>
            </a:r>
            <a:r>
              <a:rPr lang="ru-RU" b="1" spc="-1" dirty="0">
                <a:solidFill>
                  <a:srgbClr val="FF0000"/>
                </a:solidFill>
                <a:latin typeface="Lato"/>
                <a:ea typeface="Lato"/>
              </a:rPr>
              <a:t>1877</a:t>
            </a:r>
            <a:r>
              <a:rPr lang="ru-RU" b="1" spc="-1" dirty="0">
                <a:latin typeface="Lato"/>
                <a:ea typeface="Lato"/>
              </a:rPr>
              <a:t> объектов</a:t>
            </a:r>
            <a:r>
              <a:rPr lang="ru-RU" sz="1500" b="1" spc="-1" dirty="0">
                <a:latin typeface="Lato"/>
                <a:ea typeface="Lato"/>
              </a:rPr>
              <a:t>	</a:t>
            </a:r>
            <a:endParaRPr lang="ru-RU" sz="1500" spc="-1" dirty="0">
              <a:latin typeface="Lato"/>
              <a:ea typeface="Lato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253497" y="368640"/>
            <a:ext cx="10719303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latin typeface="Lato"/>
                <a:ea typeface="Lato"/>
              </a:rPr>
              <a:t>Федеральный государственный контроль (надзор) в области безопасного использования и содержания лифтов, подъемных платформ для инвалидов, пассажирских конвейеров (движущихся пешеходных дорожек), эскалаторов</a:t>
            </a:r>
            <a:endParaRPr lang="ru-RU" sz="2000" spc="-1" dirty="0">
              <a:latin typeface="Arial"/>
            </a:endParaRPr>
          </a:p>
        </p:txBody>
      </p:sp>
      <p:sp>
        <p:nvSpPr>
          <p:cNvPr id="10" name="CustomShape 18"/>
          <p:cNvSpPr/>
          <p:nvPr/>
        </p:nvSpPr>
        <p:spPr>
          <a:xfrm rot="10800000" flipV="1">
            <a:off x="5470907" y="3234064"/>
            <a:ext cx="2387217" cy="207327"/>
          </a:xfrm>
          <a:prstGeom prst="bentConnector3">
            <a:avLst>
              <a:gd name="adj1" fmla="val 145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1"/>
          <p:cNvSpPr/>
          <p:nvPr/>
        </p:nvSpPr>
        <p:spPr>
          <a:xfrm>
            <a:off x="6945230" y="3165845"/>
            <a:ext cx="488140" cy="3371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4</a:t>
            </a:r>
            <a:endParaRPr lang="ru-RU" sz="16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" name="CustomShape 20"/>
          <p:cNvSpPr/>
          <p:nvPr/>
        </p:nvSpPr>
        <p:spPr>
          <a:xfrm>
            <a:off x="7743969" y="3580392"/>
            <a:ext cx="11835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Лифты</a:t>
            </a:r>
            <a:endParaRPr lang="ru-RU" sz="1600" spc="-1" dirty="0">
              <a:latin typeface="Arial"/>
            </a:endParaRPr>
          </a:p>
        </p:txBody>
      </p:sp>
      <p:sp>
        <p:nvSpPr>
          <p:cNvPr id="21" name="CustomShape 21"/>
          <p:cNvSpPr/>
          <p:nvPr/>
        </p:nvSpPr>
        <p:spPr>
          <a:xfrm>
            <a:off x="6187084" y="3838152"/>
            <a:ext cx="672349" cy="3371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1808</a:t>
            </a:r>
            <a:endParaRPr lang="ru-RU" sz="16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2" name="CustomShape 20"/>
          <p:cNvSpPr/>
          <p:nvPr/>
        </p:nvSpPr>
        <p:spPr>
          <a:xfrm>
            <a:off x="6281940" y="2110676"/>
            <a:ext cx="4107618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Подъемные платформы для инвалидов</a:t>
            </a:r>
            <a:endParaRPr lang="ru-RU" sz="1600" spc="-1" dirty="0">
              <a:latin typeface="Arial"/>
            </a:endParaRPr>
          </a:p>
        </p:txBody>
      </p:sp>
      <p:sp>
        <p:nvSpPr>
          <p:cNvPr id="24" name="CustomShape 20"/>
          <p:cNvSpPr/>
          <p:nvPr/>
        </p:nvSpPr>
        <p:spPr>
          <a:xfrm>
            <a:off x="7132184" y="2555812"/>
            <a:ext cx="3257374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Эскалаторы (вне метрополитенов)</a:t>
            </a:r>
          </a:p>
        </p:txBody>
      </p:sp>
      <p:sp>
        <p:nvSpPr>
          <p:cNvPr id="26" name="CustomShape 20"/>
          <p:cNvSpPr/>
          <p:nvPr/>
        </p:nvSpPr>
        <p:spPr>
          <a:xfrm>
            <a:off x="7385077" y="2935738"/>
            <a:ext cx="456018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latin typeface="Lato Light"/>
              </a:rPr>
              <a:t>Пассажирские конвейеры (пешеходные дорожки)</a:t>
            </a:r>
            <a:endParaRPr lang="ru-RU" sz="1600" spc="-1" dirty="0">
              <a:latin typeface="Arial"/>
            </a:endParaRPr>
          </a:p>
        </p:txBody>
      </p:sp>
      <p:sp>
        <p:nvSpPr>
          <p:cNvPr id="28" name="CustomShape 18"/>
          <p:cNvSpPr/>
          <p:nvPr/>
        </p:nvSpPr>
        <p:spPr>
          <a:xfrm rot="10800000" flipH="1">
            <a:off x="5613149" y="2875761"/>
            <a:ext cx="1820221" cy="316124"/>
          </a:xfrm>
          <a:prstGeom prst="bentConnector3">
            <a:avLst>
              <a:gd name="adj1" fmla="val 68676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1"/>
          <p:cNvSpPr/>
          <p:nvPr/>
        </p:nvSpPr>
        <p:spPr>
          <a:xfrm>
            <a:off x="6433129" y="2934690"/>
            <a:ext cx="488140" cy="3371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29</a:t>
            </a:r>
            <a:endParaRPr lang="ru-RU" sz="16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0" name="CustomShape 18"/>
          <p:cNvSpPr/>
          <p:nvPr/>
        </p:nvSpPr>
        <p:spPr>
          <a:xfrm rot="10800000" flipH="1">
            <a:off x="5492980" y="2398403"/>
            <a:ext cx="1249732" cy="592641"/>
          </a:xfrm>
          <a:prstGeom prst="bentConnector3">
            <a:avLst>
              <a:gd name="adj1" fmla="val 73947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21"/>
          <p:cNvSpPr/>
          <p:nvPr/>
        </p:nvSpPr>
        <p:spPr>
          <a:xfrm>
            <a:off x="5730259" y="2707212"/>
            <a:ext cx="488140" cy="3371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36</a:t>
            </a:r>
            <a:endParaRPr lang="ru-RU" sz="1600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9" name="CustomShape 18"/>
          <p:cNvSpPr/>
          <p:nvPr/>
        </p:nvSpPr>
        <p:spPr>
          <a:xfrm rot="10800000" flipH="1">
            <a:off x="5586281" y="3860022"/>
            <a:ext cx="2616685" cy="269064"/>
          </a:xfrm>
          <a:prstGeom prst="bentConnector3">
            <a:avLst>
              <a:gd name="adj1" fmla="val 58808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23" name="Picture 3"/>
          <p:cNvPicPr/>
          <p:nvPr/>
        </p:nvPicPr>
        <p:blipFill>
          <a:blip r:embed="rId4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32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>
                <a:solidFill>
                  <a:srgbClr val="8B8B8B"/>
                </a:solidFill>
                <a:latin typeface="Calibri"/>
              </a:rPr>
              <a:t>8</a:t>
            </a:r>
            <a:endParaRPr lang="ru-RU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08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4" y="2164918"/>
            <a:ext cx="740727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/>
          <p:nvPr/>
        </p:nvPicPr>
        <p:blipFill>
          <a:blip r:embed="rId3"/>
          <a:stretch/>
        </p:blipFill>
        <p:spPr>
          <a:xfrm>
            <a:off x="0" y="366840"/>
            <a:ext cx="12192000" cy="95940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253497" y="368640"/>
            <a:ext cx="10339057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FFFFFF"/>
                </a:solidFill>
                <a:latin typeface="Lato"/>
                <a:ea typeface="Lato"/>
              </a:rPr>
              <a:t>ПРОВЕДЕНИЕ КОНТРОЛЬНЫХ (НАДЗОРНЫХ) МЕРОПРИЯТИЙ</a:t>
            </a:r>
          </a:p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FFFFFF"/>
                </a:solidFill>
                <a:latin typeface="Lato"/>
                <a:ea typeface="Lato"/>
              </a:rPr>
              <a:t>Подъемные сооружения и лифты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50282" y="1511165"/>
            <a:ext cx="8557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Контрольные (надзорные) мероприятия</a:t>
            </a:r>
            <a:r>
              <a:rPr lang="ru-RU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ru-RU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 осуществлении федерального государственного надзора</a:t>
            </a:r>
          </a:p>
        </p:txBody>
      </p:sp>
      <p:sp>
        <p:nvSpPr>
          <p:cNvPr id="17" name="AutoShape 2" descr="Picture background"/>
          <p:cNvSpPr>
            <a:spLocks noChangeAspect="1" noChangeArrowheads="1"/>
          </p:cNvSpPr>
          <p:nvPr/>
        </p:nvSpPr>
        <p:spPr bwMode="auto">
          <a:xfrm>
            <a:off x="1206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58899" y="5538311"/>
            <a:ext cx="9471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Lato" panose="020F0502020204030203" pitchFamily="34" charset="0"/>
                <a:cs typeface="Lato" panose="020F0502020204030203" pitchFamily="34" charset="0"/>
              </a:rPr>
              <a:t>Постановление Правительства РФ № 336 от 10 марта 2022 года «Об особенностях организации осуществления государственного контроля (надзора), муниципального контроля» </a:t>
            </a:r>
            <a:br>
              <a:rPr lang="ru-RU" sz="16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>
                <a:latin typeface="Lato" panose="020F0502020204030203" pitchFamily="34" charset="0"/>
                <a:cs typeface="Lato" panose="020F0502020204030203" pitchFamily="34" charset="0"/>
              </a:rPr>
              <a:t>плановые</a:t>
            </a:r>
            <a:r>
              <a:rPr lang="ru-RU" sz="1600" dirty="0">
                <a:latin typeface="Lato" panose="020F0502020204030203" pitchFamily="34" charset="0"/>
                <a:cs typeface="Lato" panose="020F0502020204030203" pitchFamily="34" charset="0"/>
              </a:rPr>
              <a:t> проверки проводятся в отношении  </a:t>
            </a:r>
            <a:r>
              <a:rPr lang="ru-RU" sz="1600" b="1" dirty="0">
                <a:solidFill>
                  <a:srgbClr val="0000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ОПО </a:t>
            </a:r>
            <a:r>
              <a:rPr lang="en-US" sz="1600" b="1" dirty="0">
                <a:solidFill>
                  <a:srgbClr val="0000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II </a:t>
            </a:r>
            <a:r>
              <a:rPr lang="ru-RU" sz="1600" b="1" dirty="0">
                <a:solidFill>
                  <a:srgbClr val="0000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класса опасности</a:t>
            </a:r>
          </a:p>
        </p:txBody>
      </p:sp>
      <p:pic>
        <p:nvPicPr>
          <p:cNvPr id="22" name="Picture 3"/>
          <p:cNvPicPr/>
          <p:nvPr/>
        </p:nvPicPr>
        <p:blipFill>
          <a:blip r:embed="rId4"/>
          <a:stretch/>
        </p:blipFill>
        <p:spPr>
          <a:xfrm>
            <a:off x="11087280" y="4649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18" name="TextShape 3"/>
          <p:cNvSpPr txBox="1"/>
          <p:nvPr/>
        </p:nvSpPr>
        <p:spPr>
          <a:xfrm>
            <a:off x="9403231" y="635688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spc="-1" dirty="0">
                <a:solidFill>
                  <a:srgbClr val="8B8B8B"/>
                </a:solidFill>
                <a:latin typeface="Calibri"/>
              </a:rPr>
              <a:t>9</a:t>
            </a:r>
            <a:endParaRPr lang="ru-RU" sz="1200" spc="-1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01075" y="3623310"/>
            <a:ext cx="491490" cy="340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5" y="3564934"/>
            <a:ext cx="44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45525" y="4251960"/>
            <a:ext cx="447040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/>
          <p:nvPr/>
        </p:nvPicPr>
        <p:blipFill>
          <a:blip r:embed="rId6"/>
          <a:stretch/>
        </p:blipFill>
        <p:spPr>
          <a:xfrm>
            <a:off x="8649395" y="4251960"/>
            <a:ext cx="373320" cy="314280"/>
          </a:xfrm>
          <a:prstGeom prst="rect">
            <a:avLst/>
          </a:prstGeom>
          <a:ln>
            <a:noFill/>
          </a:ln>
          <a:effectLst>
            <a:outerShdw dist="38160" dir="5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9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15158</TotalTime>
  <Words>991</Words>
  <Application>Microsoft Office PowerPoint</Application>
  <PresentationFormat>Произвольный</PresentationFormat>
  <Paragraphs>211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ПОКАЗАТЕЛИ НАДЗОРНОЙ ДЕЯТЕЛЬНОСТИ  В ОБЛАСТИ ПРОМЫШЛЕННОЙ БЕЗОПАСНОСТИ за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Черепанова Оксана Сергеевна</cp:lastModifiedBy>
  <cp:revision>909</cp:revision>
  <cp:lastPrinted>2024-05-08T07:32:06Z</cp:lastPrinted>
  <dcterms:created xsi:type="dcterms:W3CDTF">2018-02-26T10:08:29Z</dcterms:created>
  <dcterms:modified xsi:type="dcterms:W3CDTF">2024-05-21T13:48:47Z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